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36" r:id="rId3"/>
    <p:sldId id="342" r:id="rId4"/>
    <p:sldId id="337" r:id="rId5"/>
    <p:sldId id="282" r:id="rId6"/>
    <p:sldId id="281" r:id="rId7"/>
    <p:sldId id="338" r:id="rId8"/>
    <p:sldId id="333" r:id="rId9"/>
    <p:sldId id="339" r:id="rId10"/>
    <p:sldId id="257" r:id="rId11"/>
    <p:sldId id="275" r:id="rId12"/>
    <p:sldId id="270" r:id="rId13"/>
    <p:sldId id="276" r:id="rId14"/>
    <p:sldId id="340" r:id="rId15"/>
    <p:sldId id="343" r:id="rId16"/>
    <p:sldId id="34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5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D07F2-C074-4619-B237-DE3399318EC8}" type="datetimeFigureOut">
              <a:rPr lang="en-US" smtClean="0"/>
              <a:t>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59B408-11BF-4910-AB7F-60C7A4DB8215}" type="slidenum">
              <a:rPr lang="en-US" smtClean="0"/>
              <a:t>‹#›</a:t>
            </a:fld>
            <a:endParaRPr lang="en-US"/>
          </a:p>
        </p:txBody>
      </p:sp>
    </p:spTree>
    <p:extLst>
      <p:ext uri="{BB962C8B-B14F-4D97-AF65-F5344CB8AC3E}">
        <p14:creationId xmlns:p14="http://schemas.microsoft.com/office/powerpoint/2010/main" val="3208159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third step is taken by few: Doing the analysis is not common.</a:t>
            </a:r>
          </a:p>
          <a:p>
            <a:r>
              <a:rPr lang="en-US" dirty="0"/>
              <a:t>Often, takes a team. </a:t>
            </a:r>
          </a:p>
        </p:txBody>
      </p:sp>
      <p:sp>
        <p:nvSpPr>
          <p:cNvPr id="4" name="Slide Number Placeholder 3"/>
          <p:cNvSpPr>
            <a:spLocks noGrp="1"/>
          </p:cNvSpPr>
          <p:nvPr>
            <p:ph type="sldNum" sz="quarter" idx="5"/>
          </p:nvPr>
        </p:nvSpPr>
        <p:spPr/>
        <p:txBody>
          <a:bodyPr/>
          <a:lstStyle/>
          <a:p>
            <a:fld id="{C459B408-11BF-4910-AB7F-60C7A4DB8215}" type="slidenum">
              <a:rPr lang="en-US" smtClean="0"/>
              <a:t>2</a:t>
            </a:fld>
            <a:endParaRPr lang="en-US"/>
          </a:p>
        </p:txBody>
      </p:sp>
    </p:spTree>
    <p:extLst>
      <p:ext uri="{BB962C8B-B14F-4D97-AF65-F5344CB8AC3E}">
        <p14:creationId xmlns:p14="http://schemas.microsoft.com/office/powerpoint/2010/main" val="3034166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His teaching was practical and not doctrinaire. Compared to those closest to Ken Hammond, sensitive to his rebukes about breaches such as not using representative design, fitting groups rather than individuals, and just using the methods rather than relating it to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Brunswik’s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theory, Bob Wigton acknowledged the pros and cons of various techniques and competitor models.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Representative cue intercorrelations permit “vicarious functioning” to be successful, whereas would appear to fail in fractional factorial.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Elements of the C term can identify misspecifications of the model.  (Different possible interpretations when stimuli are presented with only the measured cues, or with a full case not all of whose features are measured.)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Group analysis assumes people act similarly.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Multiple judges – real cases. Case confounded with judge; can’t recognize individuals with different strategies.  Yet the judgment is not artificial, not simplified because of multiple exposures to same sort of abstract cases.</a:t>
            </a:r>
          </a:p>
          <a:p>
            <a:endParaRPr lang="en-US" dirty="0"/>
          </a:p>
        </p:txBody>
      </p:sp>
      <p:sp>
        <p:nvSpPr>
          <p:cNvPr id="4" name="Slide Number Placeholder 3"/>
          <p:cNvSpPr>
            <a:spLocks noGrp="1"/>
          </p:cNvSpPr>
          <p:nvPr>
            <p:ph type="sldNum" sz="quarter" idx="5"/>
          </p:nvPr>
        </p:nvSpPr>
        <p:spPr/>
        <p:txBody>
          <a:bodyPr/>
          <a:lstStyle/>
          <a:p>
            <a:fld id="{C459B408-11BF-4910-AB7F-60C7A4DB8215}" type="slidenum">
              <a:rPr lang="en-US" smtClean="0"/>
              <a:t>14</a:t>
            </a:fld>
            <a:endParaRPr lang="en-US"/>
          </a:p>
        </p:txBody>
      </p:sp>
    </p:spTree>
    <p:extLst>
      <p:ext uri="{BB962C8B-B14F-4D97-AF65-F5344CB8AC3E}">
        <p14:creationId xmlns:p14="http://schemas.microsoft.com/office/powerpoint/2010/main" val="4038335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is “sometimes”. </a:t>
            </a:r>
          </a:p>
        </p:txBody>
      </p:sp>
      <p:sp>
        <p:nvSpPr>
          <p:cNvPr id="4" name="Slide Number Placeholder 3"/>
          <p:cNvSpPr>
            <a:spLocks noGrp="1"/>
          </p:cNvSpPr>
          <p:nvPr>
            <p:ph type="sldNum" sz="quarter" idx="5"/>
          </p:nvPr>
        </p:nvSpPr>
        <p:spPr/>
        <p:txBody>
          <a:bodyPr/>
          <a:lstStyle/>
          <a:p>
            <a:fld id="{C459B408-11BF-4910-AB7F-60C7A4DB8215}" type="slidenum">
              <a:rPr lang="en-US" smtClean="0"/>
              <a:t>15</a:t>
            </a:fld>
            <a:endParaRPr lang="en-US"/>
          </a:p>
        </p:txBody>
      </p:sp>
    </p:spTree>
    <p:extLst>
      <p:ext uri="{BB962C8B-B14F-4D97-AF65-F5344CB8AC3E}">
        <p14:creationId xmlns:p14="http://schemas.microsoft.com/office/powerpoint/2010/main" val="376127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 ran a similar program, judging student presentations at the Society for General Internal Medicine (check with Tom Tape – may have been a different IM society).</a:t>
            </a:r>
          </a:p>
          <a:p>
            <a:r>
              <a:rPr lang="en-US" dirty="0"/>
              <a:t>Note that while Bob’s actual presentation may  not cover the broader  aspects of </a:t>
            </a:r>
            <a:r>
              <a:rPr lang="en-US" dirty="0" err="1"/>
              <a:t>Brunswik’s</a:t>
            </a:r>
            <a:r>
              <a:rPr lang="en-US" dirty="0"/>
              <a:t> theory, that does not mean that he did not understand, appreciate, care about those things. Just not appropriate for a time-limited introduction. </a:t>
            </a:r>
          </a:p>
        </p:txBody>
      </p:sp>
      <p:sp>
        <p:nvSpPr>
          <p:cNvPr id="4" name="Slide Number Placeholder 3"/>
          <p:cNvSpPr>
            <a:spLocks noGrp="1"/>
          </p:cNvSpPr>
          <p:nvPr>
            <p:ph type="sldNum" sz="quarter" idx="5"/>
          </p:nvPr>
        </p:nvSpPr>
        <p:spPr/>
        <p:txBody>
          <a:bodyPr/>
          <a:lstStyle/>
          <a:p>
            <a:fld id="{C459B408-11BF-4910-AB7F-60C7A4DB8215}" type="slidenum">
              <a:rPr lang="en-US" smtClean="0"/>
              <a:t>4</a:t>
            </a:fld>
            <a:endParaRPr lang="en-US"/>
          </a:p>
        </p:txBody>
      </p:sp>
    </p:spTree>
    <p:extLst>
      <p:ext uri="{BB962C8B-B14F-4D97-AF65-F5344CB8AC3E}">
        <p14:creationId xmlns:p14="http://schemas.microsoft.com/office/powerpoint/2010/main" val="477530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relative cue weights in judgment model and environment model is one of the most usable features of the lens model analysis, though is not the lens model equation. </a:t>
            </a:r>
          </a:p>
        </p:txBody>
      </p:sp>
      <p:sp>
        <p:nvSpPr>
          <p:cNvPr id="4" name="Slide Number Placeholder 3"/>
          <p:cNvSpPr>
            <a:spLocks noGrp="1"/>
          </p:cNvSpPr>
          <p:nvPr>
            <p:ph type="sldNum" sz="quarter" idx="5"/>
          </p:nvPr>
        </p:nvSpPr>
        <p:spPr/>
        <p:txBody>
          <a:bodyPr/>
          <a:lstStyle/>
          <a:p>
            <a:fld id="{C459B408-11BF-4910-AB7F-60C7A4DB8215}" type="slidenum">
              <a:rPr lang="en-US" smtClean="0"/>
              <a:t>5</a:t>
            </a:fld>
            <a:endParaRPr lang="en-US"/>
          </a:p>
        </p:txBody>
      </p:sp>
    </p:spTree>
    <p:extLst>
      <p:ext uri="{BB962C8B-B14F-4D97-AF65-F5344CB8AC3E}">
        <p14:creationId xmlns:p14="http://schemas.microsoft.com/office/powerpoint/2010/main" val="2183792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9B408-11BF-4910-AB7F-60C7A4DB8215}" type="slidenum">
              <a:rPr lang="en-US" smtClean="0"/>
              <a:t>6</a:t>
            </a:fld>
            <a:endParaRPr lang="en-US"/>
          </a:p>
        </p:txBody>
      </p:sp>
    </p:spTree>
    <p:extLst>
      <p:ext uri="{BB962C8B-B14F-4D97-AF65-F5344CB8AC3E}">
        <p14:creationId xmlns:p14="http://schemas.microsoft.com/office/powerpoint/2010/main" val="891208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9B408-11BF-4910-AB7F-60C7A4DB8215}" type="slidenum">
              <a:rPr lang="en-US" smtClean="0"/>
              <a:t>7</a:t>
            </a:fld>
            <a:endParaRPr lang="en-US"/>
          </a:p>
        </p:txBody>
      </p:sp>
    </p:spTree>
    <p:extLst>
      <p:ext uri="{BB962C8B-B14F-4D97-AF65-F5344CB8AC3E}">
        <p14:creationId xmlns:p14="http://schemas.microsoft.com/office/powerpoint/2010/main" val="221037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showed this slide at three points in the presentation.</a:t>
            </a:r>
          </a:p>
          <a:p>
            <a:r>
              <a:rPr lang="en-US" dirty="0"/>
              <a:t>The top and bottom items refer to the lens model per se; the middle all refer to the description of judgment, though some could also be applied to the model of the environment.</a:t>
            </a:r>
          </a:p>
        </p:txBody>
      </p:sp>
      <p:sp>
        <p:nvSpPr>
          <p:cNvPr id="4" name="Slide Number Placeholder 3"/>
          <p:cNvSpPr>
            <a:spLocks noGrp="1"/>
          </p:cNvSpPr>
          <p:nvPr>
            <p:ph type="sldNum" sz="quarter" idx="5"/>
          </p:nvPr>
        </p:nvSpPr>
        <p:spPr/>
        <p:txBody>
          <a:bodyPr/>
          <a:lstStyle/>
          <a:p>
            <a:fld id="{C459B408-11BF-4910-AB7F-60C7A4DB8215}" type="slidenum">
              <a:rPr lang="en-US" smtClean="0"/>
              <a:t>8</a:t>
            </a:fld>
            <a:endParaRPr lang="en-US"/>
          </a:p>
        </p:txBody>
      </p:sp>
    </p:spTree>
    <p:extLst>
      <p:ext uri="{BB962C8B-B14F-4D97-AF65-F5344CB8AC3E}">
        <p14:creationId xmlns:p14="http://schemas.microsoft.com/office/powerpoint/2010/main" val="27701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Calibration. Bob did that with probability, but not through the lens model (see Lee and </a:t>
            </a:r>
            <a:r>
              <a:rPr lang="en-US" dirty="0" err="1"/>
              <a:t>Yaes</a:t>
            </a:r>
            <a:r>
              <a:rPr lang="en-US" dirty="0"/>
              <a:t>; </a:t>
            </a:r>
            <a:r>
              <a:rPr lang="en-US" dirty="0" err="1"/>
              <a:t>Gigone</a:t>
            </a:r>
            <a:r>
              <a:rPr lang="en-US" dirty="0"/>
              <a:t> and Hastie; Bago </a:t>
            </a:r>
            <a:r>
              <a:rPr lang="en-US" dirty="0" err="1"/>
              <a:t>d’Uva</a:t>
            </a:r>
            <a:r>
              <a:rPr lang="en-US" dirty="0"/>
              <a:t> and O’Donnell, 2022).</a:t>
            </a:r>
          </a:p>
          <a:p>
            <a:r>
              <a:rPr lang="en-US" dirty="0"/>
              <a:t>“only the last line”.  Well, the same things that can be done with the judgment model could also be done with the environment model. </a:t>
            </a:r>
          </a:p>
        </p:txBody>
      </p:sp>
      <p:sp>
        <p:nvSpPr>
          <p:cNvPr id="4" name="Slide Number Placeholder 3"/>
          <p:cNvSpPr>
            <a:spLocks noGrp="1"/>
          </p:cNvSpPr>
          <p:nvPr>
            <p:ph type="sldNum" sz="quarter" idx="5"/>
          </p:nvPr>
        </p:nvSpPr>
        <p:spPr/>
        <p:txBody>
          <a:bodyPr/>
          <a:lstStyle/>
          <a:p>
            <a:fld id="{C459B408-11BF-4910-AB7F-60C7A4DB8215}" type="slidenum">
              <a:rPr lang="en-US" smtClean="0"/>
              <a:t>9</a:t>
            </a:fld>
            <a:endParaRPr lang="en-US"/>
          </a:p>
        </p:txBody>
      </p:sp>
    </p:spTree>
    <p:extLst>
      <p:ext uri="{BB962C8B-B14F-4D97-AF65-F5344CB8AC3E}">
        <p14:creationId xmlns:p14="http://schemas.microsoft.com/office/powerpoint/2010/main" val="1039772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he did not talk about “how to find participants”, one of the hardest parts.  Nor “how to get IRB approval”. </a:t>
            </a:r>
          </a:p>
          <a:p>
            <a:r>
              <a:rPr lang="en-US" dirty="0"/>
              <a:t>[Note that “single system” is not really a “lens model.”]</a:t>
            </a:r>
          </a:p>
          <a:p>
            <a:r>
              <a:rPr lang="en-US" dirty="0"/>
              <a:t>Tom  notes that he is presenting what he covered in his 1988 paper. </a:t>
            </a:r>
          </a:p>
          <a:p>
            <a:endParaRPr lang="en-US" dirty="0"/>
          </a:p>
          <a:p>
            <a:r>
              <a:rPr lang="en-US" dirty="0"/>
              <a:t>Again, none of these steps are about the model of the environment. </a:t>
            </a:r>
          </a:p>
          <a:p>
            <a:endParaRPr lang="en-US" dirty="0"/>
          </a:p>
        </p:txBody>
      </p:sp>
      <p:sp>
        <p:nvSpPr>
          <p:cNvPr id="4" name="Slide Number Placeholder 3"/>
          <p:cNvSpPr>
            <a:spLocks noGrp="1"/>
          </p:cNvSpPr>
          <p:nvPr>
            <p:ph type="sldNum" sz="quarter" idx="5"/>
          </p:nvPr>
        </p:nvSpPr>
        <p:spPr/>
        <p:txBody>
          <a:bodyPr/>
          <a:lstStyle/>
          <a:p>
            <a:fld id="{C459B408-11BF-4910-AB7F-60C7A4DB8215}" type="slidenum">
              <a:rPr lang="en-US" smtClean="0"/>
              <a:t>10</a:t>
            </a:fld>
            <a:endParaRPr lang="en-US"/>
          </a:p>
        </p:txBody>
      </p:sp>
    </p:spTree>
    <p:extLst>
      <p:ext uri="{BB962C8B-B14F-4D97-AF65-F5344CB8AC3E}">
        <p14:creationId xmlns:p14="http://schemas.microsoft.com/office/powerpoint/2010/main" val="3913331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in a lens model one applies the same model to each side.</a:t>
            </a:r>
          </a:p>
          <a:p>
            <a:r>
              <a:rPr lang="en-US" dirty="0"/>
              <a:t>In their first full lens model study, Tom Tape figured out how to program the lens model equation analysis, in SAS. Bob programmed the study presentation, on floppy disks to be inserted in the PCs.  Different floppies for each of the 4 conditions. </a:t>
            </a:r>
          </a:p>
        </p:txBody>
      </p:sp>
      <p:sp>
        <p:nvSpPr>
          <p:cNvPr id="4" name="Slide Number Placeholder 3"/>
          <p:cNvSpPr>
            <a:spLocks noGrp="1"/>
          </p:cNvSpPr>
          <p:nvPr>
            <p:ph type="sldNum" sz="quarter" idx="5"/>
          </p:nvPr>
        </p:nvSpPr>
        <p:spPr/>
        <p:txBody>
          <a:bodyPr/>
          <a:lstStyle/>
          <a:p>
            <a:fld id="{C459B408-11BF-4910-AB7F-60C7A4DB8215}" type="slidenum">
              <a:rPr lang="en-US" smtClean="0"/>
              <a:t>11</a:t>
            </a:fld>
            <a:endParaRPr lang="en-US"/>
          </a:p>
        </p:txBody>
      </p:sp>
    </p:spTree>
    <p:extLst>
      <p:ext uri="{BB962C8B-B14F-4D97-AF65-F5344CB8AC3E}">
        <p14:creationId xmlns:p14="http://schemas.microsoft.com/office/powerpoint/2010/main" val="364742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B422-A086-D799-5D39-A8657E0131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2EAFF7-8A91-CF04-7B7A-5963B9DC5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380C54-8AB4-B085-37EA-D6E1BFB2B682}"/>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5" name="Footer Placeholder 4">
            <a:extLst>
              <a:ext uri="{FF2B5EF4-FFF2-40B4-BE49-F238E27FC236}">
                <a16:creationId xmlns:a16="http://schemas.microsoft.com/office/drawing/2014/main" id="{8FEBFC94-7FA2-B7A1-AE70-72BF728AF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ABA144-39FA-FA56-5AE4-7CC5594DF69A}"/>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135544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CAEC-1A57-CFE5-AFC4-6EE6B50400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65B14-2A14-EABF-8FCB-F1C85BAE17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AD514-4803-BA3D-D5E9-71E756F070F3}"/>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5" name="Footer Placeholder 4">
            <a:extLst>
              <a:ext uri="{FF2B5EF4-FFF2-40B4-BE49-F238E27FC236}">
                <a16:creationId xmlns:a16="http://schemas.microsoft.com/office/drawing/2014/main" id="{25279579-64C4-6DFD-C511-450FA29CB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B504A-8855-8E38-F1E5-8FCB3BB56F2A}"/>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385582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B1ED1-956B-C2CA-249C-151745AFBA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C3C0FF-F923-5E41-670F-7688300C97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926EB-338F-119F-319D-C829B0681F41}"/>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5" name="Footer Placeholder 4">
            <a:extLst>
              <a:ext uri="{FF2B5EF4-FFF2-40B4-BE49-F238E27FC236}">
                <a16:creationId xmlns:a16="http://schemas.microsoft.com/office/drawing/2014/main" id="{31731177-AAC5-158C-899E-2AE1BCCFB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83AE9-0C5A-6908-390F-1488868BB5BC}"/>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95224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2A66-9502-5280-1F9C-F438A7B304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126F6E-D250-D875-D86A-D76C24704F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542C70-7338-D08B-1EA8-C89A8F0B44D2}"/>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5" name="Footer Placeholder 4">
            <a:extLst>
              <a:ext uri="{FF2B5EF4-FFF2-40B4-BE49-F238E27FC236}">
                <a16:creationId xmlns:a16="http://schemas.microsoft.com/office/drawing/2014/main" id="{7CCB8541-24F0-E0F0-1EFB-574E31D65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49D30-7C82-01EB-0A98-D4B8EE1F08B5}"/>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16284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0C22-9984-BF6F-44AB-0CD68C71C7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C2B79A-E1FF-805D-0195-FA0C2D0E4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A7C40B-9DC4-FA93-E782-03CCEF76C53A}"/>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5" name="Footer Placeholder 4">
            <a:extLst>
              <a:ext uri="{FF2B5EF4-FFF2-40B4-BE49-F238E27FC236}">
                <a16:creationId xmlns:a16="http://schemas.microsoft.com/office/drawing/2014/main" id="{F307B95F-0E37-FF96-0DD4-FA6F92FDE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FAF870-6287-E333-7098-BBF3C6C4A9F1}"/>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321386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BD72-0E5E-C77A-86A8-E10510E9F5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24B89D-B897-D70D-B889-9B205083B9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1A337-93B7-0C84-67C6-F7DC076BF1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137F7E-76EF-EABB-2C0F-BFEA198F9463}"/>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6" name="Footer Placeholder 5">
            <a:extLst>
              <a:ext uri="{FF2B5EF4-FFF2-40B4-BE49-F238E27FC236}">
                <a16:creationId xmlns:a16="http://schemas.microsoft.com/office/drawing/2014/main" id="{07072622-6D66-CB2A-D573-7D172606C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89187D-BE39-E540-E9FD-C1DE3CAE6B9B}"/>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277678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2AA4-8DDA-74D8-D8A5-D124EC63B9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9DF2CB-B437-358C-62F8-9153DD4A12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C894DD-9E8A-F146-32E4-0D57B5FC3D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01285-99E8-7D3B-8E8F-79B6A9240E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92F333-6B30-92AD-6562-DF28B8A533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0AE901-46D4-E2B9-65CF-BE33BDBEC4B1}"/>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8" name="Footer Placeholder 7">
            <a:extLst>
              <a:ext uri="{FF2B5EF4-FFF2-40B4-BE49-F238E27FC236}">
                <a16:creationId xmlns:a16="http://schemas.microsoft.com/office/drawing/2014/main" id="{3FCE7B05-3250-FDEC-C5F3-D1ECAE4711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574B86-6F96-51B0-90C4-83835F114AA3}"/>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42192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D88C-8E85-96A9-0915-4250EBD6C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1F6788-C3AF-8E8C-5A1E-CF71746CF77D}"/>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4" name="Footer Placeholder 3">
            <a:extLst>
              <a:ext uri="{FF2B5EF4-FFF2-40B4-BE49-F238E27FC236}">
                <a16:creationId xmlns:a16="http://schemas.microsoft.com/office/drawing/2014/main" id="{52782E44-9431-A8C3-3994-31E63B7342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C81725-4E03-50FF-8767-823AC380BF72}"/>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111052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0C859-567D-C498-0DC0-3833152753B1}"/>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3" name="Footer Placeholder 2">
            <a:extLst>
              <a:ext uri="{FF2B5EF4-FFF2-40B4-BE49-F238E27FC236}">
                <a16:creationId xmlns:a16="http://schemas.microsoft.com/office/drawing/2014/main" id="{9A6F7D2A-D876-5F56-C4D1-A83151E005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58C40F-2CA6-2CA6-7162-68BC9930807C}"/>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87865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6054F-69D3-4C17-4B2C-9DC5D38295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CDFA85-A706-167D-B7A8-DE47C0807E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6D33DA-67F5-5E36-2C3A-6EA62484C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A93D54-44CE-D432-7503-1280ED9EB19D}"/>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6" name="Footer Placeholder 5">
            <a:extLst>
              <a:ext uri="{FF2B5EF4-FFF2-40B4-BE49-F238E27FC236}">
                <a16:creationId xmlns:a16="http://schemas.microsoft.com/office/drawing/2014/main" id="{328028CB-14A1-D262-8AFF-D3B552CBF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01B149-BB1F-51D1-3853-D3C80FD735F5}"/>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1121079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32DFC-82CA-A690-4B1C-465F474C3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CD82F5-2334-AA2E-94E6-095D6FBA93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22AC3B-C3BB-8788-C9A3-F1F6F1211E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740FDC-CEAD-9FBE-7553-4B76BA6A17ED}"/>
              </a:ext>
            </a:extLst>
          </p:cNvPr>
          <p:cNvSpPr>
            <a:spLocks noGrp="1"/>
          </p:cNvSpPr>
          <p:nvPr>
            <p:ph type="dt" sz="half" idx="10"/>
          </p:nvPr>
        </p:nvSpPr>
        <p:spPr/>
        <p:txBody>
          <a:bodyPr/>
          <a:lstStyle/>
          <a:p>
            <a:fld id="{79B30225-0C89-4ECE-B396-A41848D56D0E}" type="datetimeFigureOut">
              <a:rPr lang="en-US" smtClean="0"/>
              <a:t>12/8/2022</a:t>
            </a:fld>
            <a:endParaRPr lang="en-US"/>
          </a:p>
        </p:txBody>
      </p:sp>
      <p:sp>
        <p:nvSpPr>
          <p:cNvPr id="6" name="Footer Placeholder 5">
            <a:extLst>
              <a:ext uri="{FF2B5EF4-FFF2-40B4-BE49-F238E27FC236}">
                <a16:creationId xmlns:a16="http://schemas.microsoft.com/office/drawing/2014/main" id="{EA639826-C815-0200-5BC4-0E6A645C33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41E8B-2BF0-C75D-E066-46B0C6F78BEB}"/>
              </a:ext>
            </a:extLst>
          </p:cNvPr>
          <p:cNvSpPr>
            <a:spLocks noGrp="1"/>
          </p:cNvSpPr>
          <p:nvPr>
            <p:ph type="sldNum" sz="quarter" idx="12"/>
          </p:nvPr>
        </p:nvSpPr>
        <p:spPr/>
        <p:txBody>
          <a:bodyPr/>
          <a:lstStyle/>
          <a:p>
            <a:fld id="{BF4CC2DB-D9F9-47FB-A093-A963C8466EE5}" type="slidenum">
              <a:rPr lang="en-US" smtClean="0"/>
              <a:t>‹#›</a:t>
            </a:fld>
            <a:endParaRPr lang="en-US"/>
          </a:p>
        </p:txBody>
      </p:sp>
    </p:spTree>
    <p:extLst>
      <p:ext uri="{BB962C8B-B14F-4D97-AF65-F5344CB8AC3E}">
        <p14:creationId xmlns:p14="http://schemas.microsoft.com/office/powerpoint/2010/main" val="298832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17E5C-CFC9-5CD2-C1E3-AF43845C3F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C4F970-211B-ACC4-087B-7766B65F49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75932-49E0-83DE-9291-E1844179D6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30225-0C89-4ECE-B396-A41848D56D0E}" type="datetimeFigureOut">
              <a:rPr lang="en-US" smtClean="0"/>
              <a:t>12/8/2022</a:t>
            </a:fld>
            <a:endParaRPr lang="en-US"/>
          </a:p>
        </p:txBody>
      </p:sp>
      <p:sp>
        <p:nvSpPr>
          <p:cNvPr id="5" name="Footer Placeholder 4">
            <a:extLst>
              <a:ext uri="{FF2B5EF4-FFF2-40B4-BE49-F238E27FC236}">
                <a16:creationId xmlns:a16="http://schemas.microsoft.com/office/drawing/2014/main" id="{C906C516-05FB-82FB-C63B-38A7D3AA2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D38BE9-3BAB-DABC-4E8F-0C32BF12DE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CC2DB-D9F9-47FB-A093-A963C8466EE5}" type="slidenum">
              <a:rPr lang="en-US" smtClean="0"/>
              <a:t>‹#›</a:t>
            </a:fld>
            <a:endParaRPr lang="en-US"/>
          </a:p>
        </p:txBody>
      </p:sp>
    </p:spTree>
    <p:extLst>
      <p:ext uri="{BB962C8B-B14F-4D97-AF65-F5344CB8AC3E}">
        <p14:creationId xmlns:p14="http://schemas.microsoft.com/office/powerpoint/2010/main" val="3753248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1D129-5F16-35AD-6D71-88E492DFBB74}"/>
              </a:ext>
            </a:extLst>
          </p:cNvPr>
          <p:cNvSpPr>
            <a:spLocks noGrp="1"/>
          </p:cNvSpPr>
          <p:nvPr>
            <p:ph type="ctrTitle"/>
          </p:nvPr>
        </p:nvSpPr>
        <p:spPr>
          <a:xfrm>
            <a:off x="1524000" y="347111"/>
            <a:ext cx="9144000" cy="2387600"/>
          </a:xfrm>
        </p:spPr>
        <p:txBody>
          <a:bodyPr/>
          <a:lstStyle/>
          <a:p>
            <a:r>
              <a:rPr lang="en-US" dirty="0"/>
              <a:t>Bob Wigton’s Teaching about </a:t>
            </a:r>
            <a:r>
              <a:rPr lang="en-US" dirty="0" err="1"/>
              <a:t>Brunswikian</a:t>
            </a:r>
            <a:r>
              <a:rPr lang="en-US" dirty="0"/>
              <a:t> Research</a:t>
            </a:r>
          </a:p>
        </p:txBody>
      </p:sp>
      <p:sp>
        <p:nvSpPr>
          <p:cNvPr id="3" name="Subtitle 2">
            <a:extLst>
              <a:ext uri="{FF2B5EF4-FFF2-40B4-BE49-F238E27FC236}">
                <a16:creationId xmlns:a16="http://schemas.microsoft.com/office/drawing/2014/main" id="{DCF91B6F-2E8D-EE0F-B9A3-0C896BCEFD03}"/>
              </a:ext>
            </a:extLst>
          </p:cNvPr>
          <p:cNvSpPr>
            <a:spLocks noGrp="1"/>
          </p:cNvSpPr>
          <p:nvPr>
            <p:ph type="subTitle" idx="1"/>
          </p:nvPr>
        </p:nvSpPr>
        <p:spPr>
          <a:xfrm>
            <a:off x="1524000" y="3602038"/>
            <a:ext cx="9144000" cy="2387600"/>
          </a:xfrm>
        </p:spPr>
        <p:txBody>
          <a:bodyPr>
            <a:normAutofit lnSpcReduction="10000"/>
          </a:bodyPr>
          <a:lstStyle/>
          <a:p>
            <a:r>
              <a:rPr lang="en-US" sz="3600" dirty="0"/>
              <a:t>Robert M. Hamm, PhD</a:t>
            </a:r>
          </a:p>
          <a:p>
            <a:endParaRPr lang="en-US" dirty="0"/>
          </a:p>
          <a:p>
            <a:r>
              <a:rPr lang="en-US" dirty="0"/>
              <a:t>Presentation at 2022 virtual meeting of the </a:t>
            </a:r>
            <a:r>
              <a:rPr lang="en-US" dirty="0" err="1"/>
              <a:t>Brunswik</a:t>
            </a:r>
            <a:r>
              <a:rPr lang="en-US" dirty="0"/>
              <a:t> Society</a:t>
            </a:r>
          </a:p>
          <a:p>
            <a:r>
              <a:rPr lang="en-US" dirty="0"/>
              <a:t>Internet, Earth</a:t>
            </a:r>
          </a:p>
          <a:p>
            <a:r>
              <a:rPr lang="en-US" dirty="0"/>
              <a:t>December 8, 2022</a:t>
            </a:r>
          </a:p>
        </p:txBody>
      </p:sp>
    </p:spTree>
    <p:extLst>
      <p:ext uri="{BB962C8B-B14F-4D97-AF65-F5344CB8AC3E}">
        <p14:creationId xmlns:p14="http://schemas.microsoft.com/office/powerpoint/2010/main" val="196469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D0B0-0EC2-259E-C25D-4C2AB7B800E4}"/>
              </a:ext>
            </a:extLst>
          </p:cNvPr>
          <p:cNvSpPr>
            <a:spLocks noGrp="1"/>
          </p:cNvSpPr>
          <p:nvPr>
            <p:ph type="title"/>
          </p:nvPr>
        </p:nvSpPr>
        <p:spPr>
          <a:xfrm>
            <a:off x="838200" y="268357"/>
            <a:ext cx="10515600" cy="914401"/>
          </a:xfrm>
        </p:spPr>
        <p:txBody>
          <a:bodyPr>
            <a:normAutofit fontScale="90000"/>
          </a:bodyPr>
          <a:lstStyle/>
          <a:p>
            <a:r>
              <a:rPr lang="en-US" dirty="0"/>
              <a:t>He discussed each of these aspects of judgment study methodology in some detail. </a:t>
            </a:r>
          </a:p>
        </p:txBody>
      </p:sp>
      <p:sp>
        <p:nvSpPr>
          <p:cNvPr id="3" name="Content Placeholder 2">
            <a:extLst>
              <a:ext uri="{FF2B5EF4-FFF2-40B4-BE49-F238E27FC236}">
                <a16:creationId xmlns:a16="http://schemas.microsoft.com/office/drawing/2014/main" id="{CF3DBAEC-62DE-4DAB-F137-7D962B997272}"/>
              </a:ext>
            </a:extLst>
          </p:cNvPr>
          <p:cNvSpPr>
            <a:spLocks noGrp="1"/>
          </p:cNvSpPr>
          <p:nvPr>
            <p:ph idx="1"/>
          </p:nvPr>
        </p:nvSpPr>
        <p:spPr>
          <a:xfrm>
            <a:off x="838200" y="1401417"/>
            <a:ext cx="10929730" cy="5387009"/>
          </a:xfrm>
        </p:spPr>
        <p:txBody>
          <a:bodyPr>
            <a:normAutofit fontScale="92500" lnSpcReduction="20000"/>
          </a:bodyPr>
          <a:lstStyle/>
          <a:p>
            <a:r>
              <a:rPr lang="en-US" sz="4600" dirty="0"/>
              <a:t>“How to Do a Lens Model Study”</a:t>
            </a:r>
          </a:p>
          <a:p>
            <a:r>
              <a:rPr lang="en-US" dirty="0"/>
              <a:t>Identify cues (variables, clinical findings).</a:t>
            </a:r>
          </a:p>
          <a:p>
            <a:r>
              <a:rPr lang="en-US" dirty="0"/>
              <a:t>Decide on structure of the study (just policy capturing, or that plus environment). </a:t>
            </a:r>
          </a:p>
          <a:p>
            <a:r>
              <a:rPr lang="en-US" dirty="0"/>
              <a:t>Reduce the number of cues (max 5 to 9).</a:t>
            </a:r>
          </a:p>
          <a:p>
            <a:pPr lvl="1"/>
            <a:r>
              <a:rPr lang="en-US" dirty="0"/>
              <a:t>How to: e.g., combine correlated cues; limit the study question.</a:t>
            </a:r>
          </a:p>
          <a:p>
            <a:r>
              <a:rPr lang="en-US" dirty="0"/>
              <a:t>Design the case display (vignette, feature list, graphic bars)</a:t>
            </a:r>
          </a:p>
          <a:p>
            <a:pPr lvl="1"/>
            <a:r>
              <a:rPr lang="en-US" dirty="0"/>
              <a:t>Dichotomous or continuous cues?</a:t>
            </a:r>
          </a:p>
          <a:p>
            <a:r>
              <a:rPr lang="en-US" dirty="0"/>
              <a:t>Identify ranges for cues</a:t>
            </a:r>
          </a:p>
          <a:p>
            <a:r>
              <a:rPr lang="en-US" dirty="0"/>
              <a:t>Assign values to cases’ cues (invent cases, or select from real world cases)</a:t>
            </a:r>
          </a:p>
          <a:p>
            <a:r>
              <a:rPr lang="en-US" dirty="0"/>
              <a:t>Response format (yes/no, continuous, what units)</a:t>
            </a:r>
          </a:p>
          <a:p>
            <a:r>
              <a:rPr lang="en-US" dirty="0"/>
              <a:t>Case display (paper/computer, single/multiple at a time)</a:t>
            </a:r>
          </a:p>
          <a:p>
            <a:r>
              <a:rPr lang="en-US" dirty="0"/>
              <a:t>Review constructed cases for plausibility, unlikely cue combinations, etc.</a:t>
            </a:r>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283072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728E-2607-4238-22A0-976C0759CF94}"/>
              </a:ext>
            </a:extLst>
          </p:cNvPr>
          <p:cNvSpPr>
            <a:spLocks noGrp="1"/>
          </p:cNvSpPr>
          <p:nvPr>
            <p:ph type="title"/>
          </p:nvPr>
        </p:nvSpPr>
        <p:spPr/>
        <p:txBody>
          <a:bodyPr rtlCol="0">
            <a:normAutofit/>
          </a:bodyPr>
          <a:lstStyle/>
          <a:p>
            <a:pPr>
              <a:defRPr/>
            </a:pPr>
            <a:r>
              <a:rPr lang="en-US" dirty="0"/>
              <a:t>Bob Presented Many Analysis Options</a:t>
            </a:r>
          </a:p>
        </p:txBody>
      </p:sp>
      <p:sp>
        <p:nvSpPr>
          <p:cNvPr id="40963" name="Content Placeholder 2">
            <a:extLst>
              <a:ext uri="{FF2B5EF4-FFF2-40B4-BE49-F238E27FC236}">
                <a16:creationId xmlns:a16="http://schemas.microsoft.com/office/drawing/2014/main" id="{985B2FC9-E5A5-929E-9F31-DC363B63FDBB}"/>
              </a:ext>
            </a:extLst>
          </p:cNvPr>
          <p:cNvSpPr>
            <a:spLocks noGrp="1"/>
          </p:cNvSpPr>
          <p:nvPr>
            <p:ph idx="1"/>
          </p:nvPr>
        </p:nvSpPr>
        <p:spPr/>
        <p:txBody>
          <a:bodyPr/>
          <a:lstStyle/>
          <a:p>
            <a:pPr eaLnBrk="1" hangingPunct="1"/>
            <a:r>
              <a:rPr lang="en-US" sz="4000" dirty="0"/>
              <a:t>How to Analyze a Lens Model Study (1)</a:t>
            </a:r>
            <a:endParaRPr lang="en-US" altLang="en-US" sz="4000" dirty="0"/>
          </a:p>
          <a:p>
            <a:pPr eaLnBrk="1" hangingPunct="1"/>
            <a:endParaRPr lang="en-US" altLang="en-US" dirty="0"/>
          </a:p>
          <a:p>
            <a:pPr eaLnBrk="1" hangingPunct="1"/>
            <a:r>
              <a:rPr lang="en-US" altLang="en-US" dirty="0"/>
              <a:t>Statistical methods: regression vs ANOVA vs other multivariate methods (even r)</a:t>
            </a:r>
          </a:p>
          <a:p>
            <a:pPr eaLnBrk="1" hangingPunct="1"/>
            <a:r>
              <a:rPr lang="en-US" altLang="en-US" dirty="0"/>
              <a:t>Check for linearity -- and intercorrelations if random design</a:t>
            </a:r>
          </a:p>
          <a:p>
            <a:pPr eaLnBrk="1" hangingPunct="1"/>
            <a:r>
              <a:rPr lang="en-US" altLang="en-US" dirty="0"/>
              <a:t>Compute </a:t>
            </a:r>
            <a:r>
              <a:rPr lang="en-US" altLang="en-US" dirty="0" err="1"/>
              <a:t>r</a:t>
            </a:r>
            <a:r>
              <a:rPr lang="en-US" altLang="en-US" baseline="-25000" dirty="0" err="1"/>
              <a:t>a</a:t>
            </a:r>
            <a:r>
              <a:rPr lang="en-US" altLang="en-US" dirty="0"/>
              <a:t>, R</a:t>
            </a:r>
            <a:r>
              <a:rPr lang="en-US" altLang="en-US" baseline="-25000" dirty="0"/>
              <a:t>s</a:t>
            </a:r>
            <a:r>
              <a:rPr lang="en-US" altLang="en-US" dirty="0"/>
              <a:t>, R</a:t>
            </a:r>
            <a:r>
              <a:rPr lang="en-US" altLang="en-US" baseline="-25000" dirty="0"/>
              <a:t>e</a:t>
            </a:r>
            <a:r>
              <a:rPr lang="en-US" altLang="en-US" dirty="0"/>
              <a:t>, G (R</a:t>
            </a:r>
            <a:r>
              <a:rPr lang="en-US" altLang="en-US" baseline="-25000" dirty="0"/>
              <a:t>m</a:t>
            </a:r>
            <a:r>
              <a:rPr lang="en-US" altLang="en-US" dirty="0"/>
              <a:t>), Y</a:t>
            </a:r>
            <a:r>
              <a:rPr lang="en-US" altLang="en-US" baseline="-25000" dirty="0"/>
              <a:t>s</a:t>
            </a:r>
            <a:r>
              <a:rPr lang="en-US" altLang="en-US" dirty="0"/>
              <a:t>, Y</a:t>
            </a:r>
            <a:r>
              <a:rPr lang="en-US" altLang="en-US" baseline="-25000" dirty="0"/>
              <a:t>s</a:t>
            </a:r>
            <a:r>
              <a:rPr lang="en-US" altLang="en-US" dirty="0"/>
              <a:t>’, Y</a:t>
            </a:r>
            <a:r>
              <a:rPr lang="en-US" altLang="en-US" baseline="-25000" dirty="0"/>
              <a:t>e</a:t>
            </a:r>
            <a:r>
              <a:rPr lang="en-US" altLang="en-US" dirty="0"/>
              <a:t>, Y</a:t>
            </a:r>
            <a:r>
              <a:rPr lang="en-US" altLang="en-US" baseline="-25000" dirty="0"/>
              <a:t>e</a:t>
            </a:r>
            <a:r>
              <a:rPr lang="en-US" altLang="en-US" dirty="0"/>
              <a:t>’</a:t>
            </a:r>
          </a:p>
          <a:p>
            <a:pPr eaLnBrk="1" hangingPunct="1"/>
            <a:r>
              <a:rPr lang="en-US" altLang="en-US" dirty="0"/>
              <a:t>Calculate interactions if design permits</a:t>
            </a:r>
          </a:p>
          <a:p>
            <a:pPr eaLnBrk="1" hangingPunct="1"/>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940A-5843-FF8D-4361-23D7BE60DE57}"/>
              </a:ext>
            </a:extLst>
          </p:cNvPr>
          <p:cNvSpPr>
            <a:spLocks noGrp="1"/>
          </p:cNvSpPr>
          <p:nvPr>
            <p:ph type="title"/>
          </p:nvPr>
        </p:nvSpPr>
        <p:spPr>
          <a:xfrm>
            <a:off x="838200" y="365126"/>
            <a:ext cx="10515600" cy="449884"/>
          </a:xfrm>
        </p:spPr>
        <p:txBody>
          <a:bodyPr rtlCol="0">
            <a:normAutofit fontScale="90000"/>
          </a:bodyPr>
          <a:lstStyle/>
          <a:p>
            <a:pPr>
              <a:defRPr/>
            </a:pPr>
            <a:r>
              <a:rPr lang="en-US" dirty="0"/>
              <a:t> </a:t>
            </a:r>
          </a:p>
        </p:txBody>
      </p:sp>
      <p:sp>
        <p:nvSpPr>
          <p:cNvPr id="44035" name="Content Placeholder 2">
            <a:extLst>
              <a:ext uri="{FF2B5EF4-FFF2-40B4-BE49-F238E27FC236}">
                <a16:creationId xmlns:a16="http://schemas.microsoft.com/office/drawing/2014/main" id="{2A0434A5-DBED-03AF-0B02-B34F203ECAAA}"/>
              </a:ext>
            </a:extLst>
          </p:cNvPr>
          <p:cNvSpPr>
            <a:spLocks noGrp="1"/>
          </p:cNvSpPr>
          <p:nvPr>
            <p:ph idx="1"/>
          </p:nvPr>
        </p:nvSpPr>
        <p:spPr>
          <a:xfrm>
            <a:off x="838200" y="815009"/>
            <a:ext cx="10515600" cy="5361954"/>
          </a:xfrm>
        </p:spPr>
        <p:txBody>
          <a:bodyPr>
            <a:normAutofit/>
          </a:bodyPr>
          <a:lstStyle/>
          <a:p>
            <a:pPr eaLnBrk="1" hangingPunct="1"/>
            <a:r>
              <a:rPr lang="en-US" dirty="0"/>
              <a:t>How to Analyze a Lens Model Study (2)</a:t>
            </a:r>
          </a:p>
          <a:p>
            <a:pPr lvl="1"/>
            <a:r>
              <a:rPr lang="en-US" altLang="en-US" dirty="0"/>
              <a:t>Test for best fit:</a:t>
            </a:r>
          </a:p>
          <a:p>
            <a:pPr lvl="1"/>
            <a:r>
              <a:rPr lang="en-US" altLang="en-US" dirty="0"/>
              <a:t>	Check monotonic transformations – esp. logit – using R</a:t>
            </a:r>
            <a:r>
              <a:rPr lang="en-US" altLang="en-US" baseline="30000" dirty="0"/>
              <a:t>2</a:t>
            </a:r>
            <a:r>
              <a:rPr lang="en-US" altLang="en-US" dirty="0"/>
              <a:t> or other goodness of fit measure</a:t>
            </a:r>
          </a:p>
          <a:p>
            <a:pPr eaLnBrk="1" hangingPunct="1"/>
            <a:endParaRPr lang="en-US" altLang="en-US" dirty="0"/>
          </a:p>
          <a:p>
            <a:pPr eaLnBrk="1" hangingPunct="1"/>
            <a:endParaRPr lang="en-US" altLang="en-US" dirty="0"/>
          </a:p>
          <a:p>
            <a:pPr eaLnBrk="1" hangingPunct="1"/>
            <a:r>
              <a:rPr lang="en-US" dirty="0"/>
              <a:t>How to Analyze a Lens Model Study (3)</a:t>
            </a:r>
            <a:endParaRPr lang="en-US" altLang="en-US" dirty="0"/>
          </a:p>
          <a:p>
            <a:pPr lvl="1"/>
            <a:r>
              <a:rPr lang="en-US" altLang="en-US" dirty="0"/>
              <a:t>What kind of multivariate analysis?</a:t>
            </a:r>
          </a:p>
          <a:p>
            <a:pPr lvl="1"/>
            <a:r>
              <a:rPr lang="en-US" altLang="en-US" dirty="0"/>
              <a:t>OLS Regression</a:t>
            </a:r>
          </a:p>
          <a:p>
            <a:pPr lvl="1"/>
            <a:r>
              <a:rPr lang="en-US" altLang="en-US" dirty="0"/>
              <a:t>Can use ANOVA if factorial design</a:t>
            </a:r>
          </a:p>
          <a:p>
            <a:pPr lvl="1"/>
            <a:r>
              <a:rPr lang="en-US" altLang="en-US" dirty="0"/>
              <a:t>Ordinarily, include all variables in analysis (vs. stepwise or max R</a:t>
            </a:r>
            <a:r>
              <a:rPr lang="en-US" altLang="en-US" baseline="30000" dirty="0"/>
              <a:t>2</a:t>
            </a:r>
            <a:r>
              <a:rPr lang="en-US" altLang="en-US" dirty="0"/>
              <a:t>)</a:t>
            </a:r>
          </a:p>
          <a:p>
            <a:pPr eaLnBrk="1" hangingPunct="1"/>
            <a:endParaRPr lang="en-US" altLang="en-US" dirty="0"/>
          </a:p>
          <a:p>
            <a:pPr eaLnBrk="1" hangingPunct="1"/>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669D-FE4C-663B-AE25-DB2CAEBE8E25}"/>
              </a:ext>
            </a:extLst>
          </p:cNvPr>
          <p:cNvSpPr>
            <a:spLocks noGrp="1"/>
          </p:cNvSpPr>
          <p:nvPr>
            <p:ph type="title"/>
          </p:nvPr>
        </p:nvSpPr>
        <p:spPr/>
        <p:txBody>
          <a:bodyPr rtlCol="0">
            <a:normAutofit/>
          </a:bodyPr>
          <a:lstStyle/>
          <a:p>
            <a:pPr>
              <a:defRPr/>
            </a:pPr>
            <a:r>
              <a:rPr lang="en-US" dirty="0"/>
              <a:t>How to Analyze a Lens Model Study (4)</a:t>
            </a:r>
          </a:p>
        </p:txBody>
      </p:sp>
      <p:sp>
        <p:nvSpPr>
          <p:cNvPr id="45059" name="Content Placeholder 2">
            <a:extLst>
              <a:ext uri="{FF2B5EF4-FFF2-40B4-BE49-F238E27FC236}">
                <a16:creationId xmlns:a16="http://schemas.microsoft.com/office/drawing/2014/main" id="{E9C593B6-3E2C-6B4D-FB10-C289D8153EFF}"/>
              </a:ext>
            </a:extLst>
          </p:cNvPr>
          <p:cNvSpPr>
            <a:spLocks noGrp="1"/>
          </p:cNvSpPr>
          <p:nvPr>
            <p:ph idx="1"/>
          </p:nvPr>
        </p:nvSpPr>
        <p:spPr/>
        <p:txBody>
          <a:bodyPr/>
          <a:lstStyle/>
          <a:p>
            <a:pPr eaLnBrk="1" hangingPunct="1">
              <a:buFont typeface="Arial" panose="020B0604020202020204" pitchFamily="34" charset="0"/>
              <a:buNone/>
            </a:pPr>
            <a:r>
              <a:rPr lang="en-US" altLang="en-US" dirty="0"/>
              <a:t> How to Convert to standardized weights:</a:t>
            </a:r>
          </a:p>
          <a:p>
            <a:pPr eaLnBrk="1" hangingPunct="1"/>
            <a:r>
              <a:rPr lang="en-US" altLang="en-US" dirty="0"/>
              <a:t>	Factorial --  average of outcome by level by cue</a:t>
            </a:r>
          </a:p>
          <a:p>
            <a:pPr eaLnBrk="1" hangingPunct="1"/>
            <a:r>
              <a:rPr lang="en-US" altLang="en-US" dirty="0"/>
              <a:t>	% of total weight</a:t>
            </a:r>
          </a:p>
          <a:p>
            <a:pPr eaLnBrk="1" hangingPunct="1"/>
            <a:r>
              <a:rPr lang="en-US" altLang="en-US" dirty="0"/>
              <a:t>	Restrict to R</a:t>
            </a:r>
            <a:r>
              <a:rPr lang="en-US" altLang="en-US" baseline="30000" dirty="0"/>
              <a:t>2</a:t>
            </a:r>
            <a:r>
              <a:rPr lang="en-US" altLang="en-US" dirty="0"/>
              <a:t> high</a:t>
            </a:r>
          </a:p>
          <a:p>
            <a:pPr eaLnBrk="1" hangingPunct="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1C20-8D22-2A2A-9A2E-ED6F65FC3FC0}"/>
              </a:ext>
            </a:extLst>
          </p:cNvPr>
          <p:cNvSpPr>
            <a:spLocks noGrp="1"/>
          </p:cNvSpPr>
          <p:nvPr>
            <p:ph type="title"/>
          </p:nvPr>
        </p:nvSpPr>
        <p:spPr/>
        <p:txBody>
          <a:bodyPr/>
          <a:lstStyle/>
          <a:p>
            <a:r>
              <a:rPr lang="en-US" dirty="0"/>
              <a:t>Bob’s Approach to Teaching </a:t>
            </a:r>
            <a:r>
              <a:rPr lang="en-US" dirty="0" err="1"/>
              <a:t>Brunswik</a:t>
            </a:r>
            <a:r>
              <a:rPr lang="en-US" dirty="0"/>
              <a:t> Methodology was practical.</a:t>
            </a:r>
          </a:p>
        </p:txBody>
      </p:sp>
      <p:sp>
        <p:nvSpPr>
          <p:cNvPr id="3" name="Content Placeholder 2">
            <a:extLst>
              <a:ext uri="{FF2B5EF4-FFF2-40B4-BE49-F238E27FC236}">
                <a16:creationId xmlns:a16="http://schemas.microsoft.com/office/drawing/2014/main" id="{6C29FAB7-5AB3-229B-8744-DA7DD60226F6}"/>
              </a:ext>
            </a:extLst>
          </p:cNvPr>
          <p:cNvSpPr>
            <a:spLocks noGrp="1"/>
          </p:cNvSpPr>
          <p:nvPr>
            <p:ph idx="1"/>
          </p:nvPr>
        </p:nvSpPr>
        <p:spPr/>
        <p:txBody>
          <a:bodyPr>
            <a:normAutofit/>
          </a:bodyPr>
          <a:lstStyle/>
          <a:p>
            <a:r>
              <a:rPr lang="en-US" sz="3200" dirty="0"/>
              <a:t>The aim was to make a difference.  From the 2014 course description: </a:t>
            </a:r>
          </a:p>
          <a:p>
            <a:pPr lvl="1"/>
            <a:r>
              <a:rPr lang="en-US" sz="2800" dirty="0"/>
              <a:t>“</a:t>
            </a:r>
            <a:r>
              <a:rPr lang="en-US" dirty="0">
                <a:effectLst/>
                <a:latin typeface="Calibri" panose="020F0502020204030204" pitchFamily="34" charset="0"/>
                <a:ea typeface="Calibri" panose="020F0502020204030204" pitchFamily="34" charset="0"/>
                <a:cs typeface="Times New Roman" panose="02020603050405020304" pitchFamily="18" charset="0"/>
              </a:rPr>
              <a:t>The lens model is a tool for studying clinical judgment. By analyzing a series of judgments made in response to clinical vignettes, a subject’s weighting of clinical factors can be measured and compared to a reference standard.”</a:t>
            </a:r>
          </a:p>
          <a:p>
            <a:pPr lvl="1"/>
            <a:r>
              <a:rPr lang="en-US" dirty="0">
                <a:latin typeface="Calibri" panose="020F0502020204030204" pitchFamily="34" charset="0"/>
                <a:ea typeface="Calibri" panose="020F0502020204030204" pitchFamily="34" charset="0"/>
                <a:cs typeface="Times New Roman" panose="02020603050405020304" pitchFamily="18" charset="0"/>
              </a:rPr>
              <a:t>He knew his audience of physicians and researchers was not concerned with “coherence versus correspondence”  nor “ideographic vs nomothetic”.</a:t>
            </a:r>
          </a:p>
          <a:p>
            <a:pPr lvl="1"/>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He showed them how to do it.</a:t>
            </a:r>
          </a:p>
          <a:p>
            <a:pPr lvl="2"/>
            <a:r>
              <a:rPr lang="en-US" dirty="0">
                <a:effectLst/>
                <a:latin typeface="Calibri" panose="020F0502020204030204" pitchFamily="34" charset="0"/>
                <a:ea typeface="Calibri" panose="020F0502020204030204" pitchFamily="34" charset="0"/>
                <a:cs typeface="Times New Roman" panose="02020603050405020304" pitchFamily="18" charset="0"/>
              </a:rPr>
              <a:t>Not doctrinaire</a:t>
            </a:r>
          </a:p>
          <a:p>
            <a:pPr lvl="2"/>
            <a:r>
              <a:rPr lang="en-US" dirty="0">
                <a:latin typeface="Calibri" panose="020F0502020204030204" pitchFamily="34" charset="0"/>
                <a:ea typeface="Calibri" panose="020F0502020204030204" pitchFamily="34" charset="0"/>
                <a:cs typeface="Times New Roman" panose="02020603050405020304" pitchFamily="18" charset="0"/>
              </a:rPr>
              <a:t>Real tasks they knew the value of</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sz="3200" dirty="0"/>
          </a:p>
        </p:txBody>
      </p:sp>
    </p:spTree>
    <p:extLst>
      <p:ext uri="{BB962C8B-B14F-4D97-AF65-F5344CB8AC3E}">
        <p14:creationId xmlns:p14="http://schemas.microsoft.com/office/powerpoint/2010/main" val="201025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B3189-DC52-534B-4492-179BA7B97B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0E67F9-77A7-1BC1-E280-FD0AAE1AF199}"/>
              </a:ext>
            </a:extLst>
          </p:cNvPr>
          <p:cNvSpPr>
            <a:spLocks noGrp="1"/>
          </p:cNvSpPr>
          <p:nvPr>
            <p:ph idx="1"/>
          </p:nvPr>
        </p:nvSpPr>
        <p:spPr/>
        <p:txBody>
          <a:bodyPr/>
          <a:lstStyle/>
          <a:p>
            <a:r>
              <a:rPr lang="en-US" dirty="0"/>
              <a:t>Accepting of methodological variations if useful, if more feasible:</a:t>
            </a:r>
          </a:p>
          <a:p>
            <a:pPr lvl="1"/>
            <a:r>
              <a:rPr lang="en-US" dirty="0"/>
              <a:t>Factorial and fractional factorial designs, rather than cue intercorrelations representative of the ecology.</a:t>
            </a:r>
          </a:p>
          <a:p>
            <a:pPr lvl="1"/>
            <a:r>
              <a:rPr lang="en-US" dirty="0"/>
              <a:t>Little focus on the C-term, </a:t>
            </a:r>
            <a:r>
              <a:rPr lang="en-US" b="1" dirty="0"/>
              <a:t>r(</a:t>
            </a:r>
            <a:r>
              <a:rPr lang="en-US" b="1" dirty="0" err="1"/>
              <a:t>Z</a:t>
            </a:r>
            <a:r>
              <a:rPr lang="en-US" b="1" baseline="-25000" dirty="0" err="1"/>
              <a:t>e</a:t>
            </a:r>
            <a:r>
              <a:rPr lang="en-US" b="1" dirty="0" err="1"/>
              <a:t>,Z</a:t>
            </a:r>
            <a:r>
              <a:rPr lang="en-US" b="1" baseline="-25000" dirty="0" err="1"/>
              <a:t>s</a:t>
            </a:r>
            <a:r>
              <a:rPr lang="en-US" b="1" dirty="0"/>
              <a:t>)*sqrt(1-R</a:t>
            </a:r>
            <a:r>
              <a:rPr lang="en-US" b="1" baseline="-25000" dirty="0"/>
              <a:t>e</a:t>
            </a:r>
            <a:r>
              <a:rPr lang="en-US" b="1" baseline="30000" dirty="0"/>
              <a:t>2</a:t>
            </a:r>
            <a:r>
              <a:rPr lang="en-US" b="1" dirty="0"/>
              <a:t>)*sqrt(1-R</a:t>
            </a:r>
            <a:r>
              <a:rPr lang="en-US" b="1" baseline="-25000" dirty="0"/>
              <a:t>s</a:t>
            </a:r>
            <a:r>
              <a:rPr lang="en-US" b="1" baseline="30000" dirty="0"/>
              <a:t>2</a:t>
            </a:r>
            <a:r>
              <a:rPr lang="en-US" b="1" dirty="0"/>
              <a:t>)</a:t>
            </a:r>
          </a:p>
          <a:p>
            <a:pPr lvl="1"/>
            <a:r>
              <a:rPr lang="en-US" dirty="0"/>
              <a:t>Fit lens models to judgment data from multiple judges</a:t>
            </a:r>
          </a:p>
          <a:p>
            <a:pPr lvl="1"/>
            <a:endParaRPr lang="en-US" dirty="0"/>
          </a:p>
          <a:p>
            <a:r>
              <a:rPr lang="en-US" dirty="0">
                <a:effectLst/>
                <a:latin typeface="Calibri" panose="020F0502020204030204" pitchFamily="34" charset="0"/>
                <a:ea typeface="Calibri" panose="020F0502020204030204" pitchFamily="34" charset="0"/>
                <a:cs typeface="Times New Roman" panose="02020603050405020304" pitchFamily="18" charset="0"/>
              </a:rPr>
              <a:t>Possible disadvantage:</a:t>
            </a:r>
          </a:p>
          <a:p>
            <a:pPr lvl="1"/>
            <a:r>
              <a:rPr lang="en-US" dirty="0">
                <a:latin typeface="Calibri" panose="020F0502020204030204" pitchFamily="34" charset="0"/>
                <a:ea typeface="Calibri" panose="020F0502020204030204" pitchFamily="34" charset="0"/>
                <a:cs typeface="Times New Roman" panose="02020603050405020304" pitchFamily="18" charset="0"/>
              </a:rPr>
              <a:t>Individuals with a superficial grasp of the method may get deep into a study and find it is unanalyzable in the intended way.</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An opportunity for creative problem solving.</a:t>
            </a:r>
          </a:p>
          <a:p>
            <a:endParaRPr lang="en-US" dirty="0"/>
          </a:p>
        </p:txBody>
      </p:sp>
    </p:spTree>
    <p:extLst>
      <p:ext uri="{BB962C8B-B14F-4D97-AF65-F5344CB8AC3E}">
        <p14:creationId xmlns:p14="http://schemas.microsoft.com/office/powerpoint/2010/main" val="344715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3BE5-C789-1249-6D54-FE02D60D0159}"/>
              </a:ext>
            </a:extLst>
          </p:cNvPr>
          <p:cNvSpPr>
            <a:spLocks noGrp="1"/>
          </p:cNvSpPr>
          <p:nvPr>
            <p:ph type="title"/>
          </p:nvPr>
        </p:nvSpPr>
        <p:spPr/>
        <p:txBody>
          <a:bodyPr>
            <a:normAutofit fontScale="90000"/>
          </a:bodyPr>
          <a:lstStyle/>
          <a:p>
            <a:r>
              <a:rPr lang="en-US" dirty="0"/>
              <a:t>More Benefits for </a:t>
            </a:r>
            <a:r>
              <a:rPr lang="en-US" dirty="0" err="1"/>
              <a:t>Brunswik</a:t>
            </a:r>
            <a:r>
              <a:rPr lang="en-US" dirty="0"/>
              <a:t> Lens Model Analysis by Other than Professional </a:t>
            </a:r>
            <a:r>
              <a:rPr lang="en-US" dirty="0" err="1"/>
              <a:t>Brunswikians</a:t>
            </a:r>
            <a:endParaRPr lang="en-US" dirty="0"/>
          </a:p>
        </p:txBody>
      </p:sp>
      <p:sp>
        <p:nvSpPr>
          <p:cNvPr id="3" name="Content Placeholder 2">
            <a:extLst>
              <a:ext uri="{FF2B5EF4-FFF2-40B4-BE49-F238E27FC236}">
                <a16:creationId xmlns:a16="http://schemas.microsoft.com/office/drawing/2014/main" id="{2F8D2666-D8DF-BFFA-0ABC-E1EF17EC4AD4}"/>
              </a:ext>
            </a:extLst>
          </p:cNvPr>
          <p:cNvSpPr>
            <a:spLocks noGrp="1"/>
          </p:cNvSpPr>
          <p:nvPr>
            <p:ph idx="1"/>
          </p:nvPr>
        </p:nvSpPr>
        <p:spPr/>
        <p:txBody>
          <a:bodyPr/>
          <a:lstStyle/>
          <a:p>
            <a:r>
              <a:rPr lang="en-US" dirty="0"/>
              <a:t>Henry Wallace: After doing his lens model analysis, he went on to be US Secretary of Agriculture, US Vice President, US Secretary of Commerce, and 1948 presidential candidate (2% of the vote!). </a:t>
            </a:r>
          </a:p>
          <a:p>
            <a:endParaRPr lang="en-US" dirty="0"/>
          </a:p>
          <a:p>
            <a:r>
              <a:rPr lang="en-US" dirty="0"/>
              <a:t>So we should recognize that when we </a:t>
            </a:r>
            <a:r>
              <a:rPr lang="en-US"/>
              <a:t>teach non-psychologists to </a:t>
            </a:r>
            <a:r>
              <a:rPr lang="en-US" dirty="0"/>
              <a:t>understand and actually use the lens model, we may be helping them do well, beyond the obvious benefits. </a:t>
            </a:r>
          </a:p>
        </p:txBody>
      </p:sp>
    </p:spTree>
    <p:extLst>
      <p:ext uri="{BB962C8B-B14F-4D97-AF65-F5344CB8AC3E}">
        <p14:creationId xmlns:p14="http://schemas.microsoft.com/office/powerpoint/2010/main" val="222138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42ECC-D244-C2F6-DFEB-07F0E4E2B1E1}"/>
              </a:ext>
            </a:extLst>
          </p:cNvPr>
          <p:cNvSpPr>
            <a:spLocks noGrp="1"/>
          </p:cNvSpPr>
          <p:nvPr>
            <p:ph type="title"/>
          </p:nvPr>
        </p:nvSpPr>
        <p:spPr/>
        <p:txBody>
          <a:bodyPr/>
          <a:lstStyle/>
          <a:p>
            <a:r>
              <a:rPr lang="en-US" dirty="0"/>
              <a:t>To Promoting </a:t>
            </a:r>
            <a:r>
              <a:rPr lang="en-US" dirty="0" err="1"/>
              <a:t>Brunswik’s</a:t>
            </a:r>
            <a:r>
              <a:rPr lang="en-US" dirty="0"/>
              <a:t> Theory and Method Broadly</a:t>
            </a:r>
          </a:p>
        </p:txBody>
      </p:sp>
      <p:sp>
        <p:nvSpPr>
          <p:cNvPr id="3" name="Content Placeholder 2">
            <a:extLst>
              <a:ext uri="{FF2B5EF4-FFF2-40B4-BE49-F238E27FC236}">
                <a16:creationId xmlns:a16="http://schemas.microsoft.com/office/drawing/2014/main" id="{7B8FBAF8-C15F-F3F2-D721-2F7E60A20EBD}"/>
              </a:ext>
            </a:extLst>
          </p:cNvPr>
          <p:cNvSpPr>
            <a:spLocks noGrp="1"/>
          </p:cNvSpPr>
          <p:nvPr>
            <p:ph idx="1"/>
          </p:nvPr>
        </p:nvSpPr>
        <p:spPr>
          <a:xfrm>
            <a:off x="838200" y="2514599"/>
            <a:ext cx="10515600" cy="3978275"/>
          </a:xfrm>
        </p:spPr>
        <p:txBody>
          <a:bodyPr>
            <a:normAutofit/>
          </a:bodyPr>
          <a:lstStyle/>
          <a:p>
            <a:r>
              <a:rPr lang="en-US" dirty="0"/>
              <a:t>Ken Hammond valued applying </a:t>
            </a:r>
            <a:r>
              <a:rPr lang="en-US" dirty="0" err="1"/>
              <a:t>Brunswikian</a:t>
            </a:r>
            <a:r>
              <a:rPr lang="en-US" dirty="0"/>
              <a:t> methods in other fields.</a:t>
            </a:r>
          </a:p>
          <a:p>
            <a:pPr lvl="1"/>
            <a:r>
              <a:rPr lang="en-US" dirty="0"/>
              <a:t>Best way – involve and engage field experts in the research</a:t>
            </a:r>
          </a:p>
          <a:p>
            <a:pPr lvl="2"/>
            <a:r>
              <a:rPr lang="en-US" dirty="0"/>
              <a:t>Identifying the judgments to study</a:t>
            </a:r>
          </a:p>
          <a:p>
            <a:pPr lvl="2"/>
            <a:r>
              <a:rPr lang="en-US" dirty="0"/>
              <a:t>Structuring the stimuli</a:t>
            </a:r>
          </a:p>
          <a:p>
            <a:pPr lvl="2"/>
            <a:r>
              <a:rPr lang="en-US" dirty="0"/>
              <a:t>Actually learning to apply the method and analyze it.</a:t>
            </a:r>
          </a:p>
          <a:p>
            <a:r>
              <a:rPr lang="en-US" dirty="0"/>
              <a:t>Medicine may be the “other” domain with the most lens model research.</a:t>
            </a:r>
          </a:p>
          <a:p>
            <a:pPr lvl="1"/>
            <a:r>
              <a:rPr lang="en-US" dirty="0"/>
              <a:t>And Bob Wigton perhaps took to it most productively.</a:t>
            </a:r>
          </a:p>
          <a:p>
            <a:endParaRPr lang="en-US" dirty="0"/>
          </a:p>
          <a:p>
            <a:endParaRPr lang="en-US" dirty="0"/>
          </a:p>
          <a:p>
            <a:endParaRPr lang="en-US" dirty="0"/>
          </a:p>
          <a:p>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6832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FE16-5D47-1639-E8F9-D83F811A1919}"/>
              </a:ext>
            </a:extLst>
          </p:cNvPr>
          <p:cNvSpPr>
            <a:spLocks noGrp="1"/>
          </p:cNvSpPr>
          <p:nvPr>
            <p:ph type="title"/>
          </p:nvPr>
        </p:nvSpPr>
        <p:spPr/>
        <p:txBody>
          <a:bodyPr/>
          <a:lstStyle/>
          <a:p>
            <a:r>
              <a:rPr lang="en-US" dirty="0"/>
              <a:t>Bob Wigton was an early member of SMDM</a:t>
            </a:r>
          </a:p>
        </p:txBody>
      </p:sp>
      <p:sp>
        <p:nvSpPr>
          <p:cNvPr id="3" name="Content Placeholder 2">
            <a:extLst>
              <a:ext uri="{FF2B5EF4-FFF2-40B4-BE49-F238E27FC236}">
                <a16:creationId xmlns:a16="http://schemas.microsoft.com/office/drawing/2014/main" id="{B42ACEE5-0474-893D-F1AF-E7864208D07D}"/>
              </a:ext>
            </a:extLst>
          </p:cNvPr>
          <p:cNvSpPr>
            <a:spLocks noGrp="1"/>
          </p:cNvSpPr>
          <p:nvPr>
            <p:ph idx="1"/>
          </p:nvPr>
        </p:nvSpPr>
        <p:spPr/>
        <p:txBody>
          <a:bodyPr>
            <a:normAutofit/>
          </a:bodyPr>
          <a:lstStyle/>
          <a:p>
            <a:r>
              <a:rPr lang="en-US" dirty="0"/>
              <a:t>Society for Medical Decision Making (SMDM) addresses both </a:t>
            </a:r>
          </a:p>
          <a:p>
            <a:pPr lvl="1"/>
            <a:r>
              <a:rPr lang="en-US" dirty="0"/>
              <a:t>the optimal medical decisions for particular diseases (decision analysis) and </a:t>
            </a:r>
          </a:p>
          <a:p>
            <a:pPr lvl="1"/>
            <a:r>
              <a:rPr lang="en-US" dirty="0"/>
              <a:t>how physicians (and more recently, patients) actually make decisions (judgment and decision making psychology).</a:t>
            </a:r>
          </a:p>
          <a:p>
            <a:r>
              <a:rPr lang="en-US" dirty="0"/>
              <a:t>I attended SMDM meetings 1979-1984, and 1992 on.</a:t>
            </a:r>
          </a:p>
          <a:p>
            <a:r>
              <a:rPr lang="en-US" dirty="0"/>
              <a:t>I worked for Ken in Boulder 1981-1984.</a:t>
            </a:r>
          </a:p>
          <a:p>
            <a:pPr marL="0" lvl="1"/>
            <a:r>
              <a:rPr lang="en-US" dirty="0"/>
              <a:t>When Bob came to visit Ken I recognized him from SMDM. </a:t>
            </a:r>
          </a:p>
          <a:p>
            <a:pPr marL="0" lvl="1"/>
            <a:endParaRPr lang="en-US" dirty="0"/>
          </a:p>
          <a:p>
            <a:pPr marL="0" lvl="1"/>
            <a:r>
              <a:rPr lang="en-US" dirty="0"/>
              <a:t>Tom Tape:    Bob’s lens model research.</a:t>
            </a:r>
          </a:p>
          <a:p>
            <a:pPr marL="0" lvl="1"/>
            <a:r>
              <a:rPr lang="en-US" dirty="0"/>
              <a:t>Next:    Bob’s lens model teaching at SMDM. </a:t>
            </a:r>
          </a:p>
          <a:p>
            <a:endParaRPr lang="en-US" dirty="0"/>
          </a:p>
        </p:txBody>
      </p:sp>
    </p:spTree>
    <p:extLst>
      <p:ext uri="{BB962C8B-B14F-4D97-AF65-F5344CB8AC3E}">
        <p14:creationId xmlns:p14="http://schemas.microsoft.com/office/powerpoint/2010/main" val="278896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2ED02-38E9-1AB6-9C1C-F270D531005A}"/>
              </a:ext>
            </a:extLst>
          </p:cNvPr>
          <p:cNvSpPr>
            <a:spLocks noGrp="1"/>
          </p:cNvSpPr>
          <p:nvPr>
            <p:ph type="title"/>
          </p:nvPr>
        </p:nvSpPr>
        <p:spPr/>
        <p:txBody>
          <a:bodyPr/>
          <a:lstStyle/>
          <a:p>
            <a:r>
              <a:rPr lang="en-US" dirty="0"/>
              <a:t>Bob’s Teaching at SMDM.</a:t>
            </a:r>
          </a:p>
        </p:txBody>
      </p:sp>
      <p:sp>
        <p:nvSpPr>
          <p:cNvPr id="3" name="Content Placeholder 2">
            <a:extLst>
              <a:ext uri="{FF2B5EF4-FFF2-40B4-BE49-F238E27FC236}">
                <a16:creationId xmlns:a16="http://schemas.microsoft.com/office/drawing/2014/main" id="{EE8EAEAB-DF55-EF49-0CB8-AAF0A95F9685}"/>
              </a:ext>
            </a:extLst>
          </p:cNvPr>
          <p:cNvSpPr>
            <a:spLocks noGrp="1"/>
          </p:cNvSpPr>
          <p:nvPr>
            <p:ph idx="1"/>
          </p:nvPr>
        </p:nvSpPr>
        <p:spPr/>
        <p:txBody>
          <a:bodyPr>
            <a:normAutofit lnSpcReduction="10000"/>
          </a:bodyPr>
          <a:lstStyle/>
          <a:p>
            <a:r>
              <a:rPr lang="en-US" dirty="0"/>
              <a:t>Bob’s biggest teaching contribution at SMDM was running the annual Student Presentation Awards for 2 ½ decades, from 1987 or 1988.</a:t>
            </a:r>
          </a:p>
          <a:p>
            <a:pPr lvl="1"/>
            <a:r>
              <a:rPr lang="en-US" dirty="0"/>
              <a:t>Get many volunteers to attend, and grade</a:t>
            </a:r>
          </a:p>
          <a:p>
            <a:pPr lvl="1"/>
            <a:r>
              <a:rPr lang="en-US" dirty="0"/>
              <a:t>Collate before last session.</a:t>
            </a:r>
          </a:p>
          <a:p>
            <a:r>
              <a:rPr lang="en-US" dirty="0"/>
              <a:t>In addition, he collaborated with Tom Stewart, Tom Tape, Esther Kaufman, in teaching the </a:t>
            </a:r>
            <a:r>
              <a:rPr lang="en-US" dirty="0" err="1"/>
              <a:t>Brunswik</a:t>
            </a:r>
            <a:r>
              <a:rPr lang="en-US" dirty="0"/>
              <a:t> Lens Model as a method, in 3 hour short courses at the annual meeting. </a:t>
            </a:r>
          </a:p>
          <a:p>
            <a:pPr lvl="1"/>
            <a:r>
              <a:rPr lang="en-US" dirty="0"/>
              <a:t>Several times before 1997</a:t>
            </a:r>
          </a:p>
          <a:p>
            <a:pPr lvl="1"/>
            <a:r>
              <a:rPr lang="en-US" dirty="0"/>
              <a:t>As late as 2010 and 2014.</a:t>
            </a:r>
          </a:p>
          <a:p>
            <a:pPr marL="0" lvl="1"/>
            <a:r>
              <a:rPr lang="en-US" dirty="0"/>
              <a:t>Short courses are for physicians, researchers, and a few trainees.</a:t>
            </a:r>
          </a:p>
          <a:p>
            <a:pPr marL="0" lvl="1"/>
            <a:r>
              <a:rPr lang="en-US" dirty="0"/>
              <a:t>Here is how he covered it – his section of the 3-hour course.</a:t>
            </a:r>
          </a:p>
        </p:txBody>
      </p:sp>
    </p:spTree>
    <p:extLst>
      <p:ext uri="{BB962C8B-B14F-4D97-AF65-F5344CB8AC3E}">
        <p14:creationId xmlns:p14="http://schemas.microsoft.com/office/powerpoint/2010/main" val="331242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22E9DB9-5D40-BB60-EB70-922C7883A0FD}"/>
              </a:ext>
            </a:extLst>
          </p:cNvPr>
          <p:cNvSpPr>
            <a:spLocks noGrp="1"/>
          </p:cNvSpPr>
          <p:nvPr>
            <p:ph type="title"/>
          </p:nvPr>
        </p:nvSpPr>
        <p:spPr>
          <a:xfrm>
            <a:off x="1262270" y="152400"/>
            <a:ext cx="8948530" cy="1350962"/>
          </a:xfrm>
        </p:spPr>
        <p:txBody>
          <a:bodyPr>
            <a:normAutofit fontScale="90000"/>
          </a:bodyPr>
          <a:lstStyle/>
          <a:p>
            <a:r>
              <a:rPr lang="en-US" altLang="en-US" dirty="0"/>
              <a:t>Bob started with this lens representation of Henry Wallace’s 1923 study.</a:t>
            </a:r>
            <a:br>
              <a:rPr lang="en-US" altLang="en-US" dirty="0"/>
            </a:br>
            <a:r>
              <a:rPr lang="en-US" dirty="0"/>
              <a:t>“What’s on the Corn Judge’s Mind?”</a:t>
            </a:r>
            <a:endParaRPr lang="en-US" altLang="en-US" dirty="0"/>
          </a:p>
        </p:txBody>
      </p:sp>
      <p:sp>
        <p:nvSpPr>
          <p:cNvPr id="8195" name="Content Placeholder 2">
            <a:extLst>
              <a:ext uri="{FF2B5EF4-FFF2-40B4-BE49-F238E27FC236}">
                <a16:creationId xmlns:a16="http://schemas.microsoft.com/office/drawing/2014/main" id="{A078AF3A-7D8D-5220-CC32-6F1E13B12D11}"/>
              </a:ext>
            </a:extLst>
          </p:cNvPr>
          <p:cNvSpPr>
            <a:spLocks noGrp="1"/>
          </p:cNvSpPr>
          <p:nvPr>
            <p:ph idx="1"/>
          </p:nvPr>
        </p:nvSpPr>
        <p:spPr>
          <a:xfrm>
            <a:off x="8534399" y="2604655"/>
            <a:ext cx="1371600" cy="685800"/>
          </a:xfrm>
          <a:solidFill>
            <a:schemeClr val="bg1"/>
          </a:solidFill>
        </p:spPr>
        <p:txBody>
          <a:bodyPr/>
          <a:lstStyle/>
          <a:p>
            <a:pPr eaLnBrk="1" hangingPunct="1">
              <a:buFont typeface="Arial" panose="020B0604020202020204" pitchFamily="34" charset="0"/>
              <a:buNone/>
            </a:pPr>
            <a:r>
              <a:rPr lang="en-US" altLang="en-US" sz="1600"/>
              <a:t>Corn judge</a:t>
            </a:r>
          </a:p>
          <a:p>
            <a:pPr eaLnBrk="1" hangingPunct="1">
              <a:buFont typeface="Arial" panose="020B0604020202020204" pitchFamily="34" charset="0"/>
              <a:buNone/>
            </a:pPr>
            <a:r>
              <a:rPr lang="en-US" altLang="en-US" sz="1600"/>
              <a:t>estimate</a:t>
            </a:r>
          </a:p>
        </p:txBody>
      </p:sp>
      <p:sp>
        <p:nvSpPr>
          <p:cNvPr id="13" name="Oval 12">
            <a:extLst>
              <a:ext uri="{FF2B5EF4-FFF2-40B4-BE49-F238E27FC236}">
                <a16:creationId xmlns:a16="http://schemas.microsoft.com/office/drawing/2014/main" id="{5460FBD9-4DB6-36BB-D1F7-F808CDE3F7D2}"/>
              </a:ext>
            </a:extLst>
          </p:cNvPr>
          <p:cNvSpPr/>
          <p:nvPr/>
        </p:nvSpPr>
        <p:spPr>
          <a:xfrm>
            <a:off x="8534399" y="3442855"/>
            <a:ext cx="4572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729E5DDB-124B-7CD0-06DC-354DBC858D04}"/>
              </a:ext>
            </a:extLst>
          </p:cNvPr>
          <p:cNvSpPr/>
          <p:nvPr/>
        </p:nvSpPr>
        <p:spPr>
          <a:xfrm>
            <a:off x="2971799" y="3442855"/>
            <a:ext cx="4572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Content Placeholder 2">
            <a:extLst>
              <a:ext uri="{FF2B5EF4-FFF2-40B4-BE49-F238E27FC236}">
                <a16:creationId xmlns:a16="http://schemas.microsoft.com/office/drawing/2014/main" id="{8992763A-A5C8-244C-9F12-06EEAF334585}"/>
              </a:ext>
            </a:extLst>
          </p:cNvPr>
          <p:cNvSpPr txBox="1">
            <a:spLocks/>
          </p:cNvSpPr>
          <p:nvPr/>
        </p:nvSpPr>
        <p:spPr>
          <a:xfrm>
            <a:off x="1981199" y="2604655"/>
            <a:ext cx="1295400" cy="685800"/>
          </a:xfrm>
          <a:prstGeom prst="rect">
            <a:avLst/>
          </a:prstGeom>
          <a:solidFill>
            <a:schemeClr val="bg1"/>
          </a:solidFill>
        </p:spPr>
        <p:txBody>
          <a:bodyPr>
            <a:normAutofit fontScale="92500"/>
          </a:bodyPr>
          <a:lstStyle/>
          <a:p>
            <a:pPr marL="342900" indent="-342900">
              <a:spcBef>
                <a:spcPct val="20000"/>
              </a:spcBef>
              <a:defRPr/>
            </a:pPr>
            <a:r>
              <a:rPr lang="en-US" sz="1600" dirty="0"/>
              <a:t>Actual yield</a:t>
            </a:r>
          </a:p>
          <a:p>
            <a:pPr marL="342900" indent="-342900">
              <a:spcBef>
                <a:spcPct val="20000"/>
              </a:spcBef>
              <a:defRPr/>
            </a:pPr>
            <a:r>
              <a:rPr lang="en-US" sz="1600" dirty="0"/>
              <a:t>(environment)</a:t>
            </a:r>
          </a:p>
        </p:txBody>
      </p:sp>
      <p:sp>
        <p:nvSpPr>
          <p:cNvPr id="20" name="Content Placeholder 2">
            <a:extLst>
              <a:ext uri="{FF2B5EF4-FFF2-40B4-BE49-F238E27FC236}">
                <a16:creationId xmlns:a16="http://schemas.microsoft.com/office/drawing/2014/main" id="{6930DAC9-10A2-4791-AED9-1103FF1878F2}"/>
              </a:ext>
            </a:extLst>
          </p:cNvPr>
          <p:cNvSpPr txBox="1">
            <a:spLocks/>
          </p:cNvSpPr>
          <p:nvPr/>
        </p:nvSpPr>
        <p:spPr>
          <a:xfrm>
            <a:off x="5638799" y="1918855"/>
            <a:ext cx="685800" cy="304800"/>
          </a:xfrm>
          <a:prstGeom prst="rect">
            <a:avLst/>
          </a:prstGeom>
          <a:solidFill>
            <a:schemeClr val="bg1"/>
          </a:solidFill>
        </p:spPr>
        <p:txBody>
          <a:bodyPr>
            <a:normAutofit fontScale="92500" lnSpcReduction="10000"/>
          </a:bodyPr>
          <a:lstStyle/>
          <a:p>
            <a:pPr marL="342900" indent="-342900" algn="ctr">
              <a:spcBef>
                <a:spcPct val="20000"/>
              </a:spcBef>
              <a:defRPr/>
            </a:pPr>
            <a:r>
              <a:rPr lang="en-US" sz="1600" dirty="0"/>
              <a:t>Cues</a:t>
            </a:r>
          </a:p>
        </p:txBody>
      </p:sp>
      <p:cxnSp>
        <p:nvCxnSpPr>
          <p:cNvPr id="22" name="Straight Connector 21">
            <a:extLst>
              <a:ext uri="{FF2B5EF4-FFF2-40B4-BE49-F238E27FC236}">
                <a16:creationId xmlns:a16="http://schemas.microsoft.com/office/drawing/2014/main" id="{F781B479-5C9C-29CE-F502-E3BA40FE1C61}"/>
              </a:ext>
            </a:extLst>
          </p:cNvPr>
          <p:cNvCxnSpPr>
            <a:stCxn id="8214" idx="3"/>
          </p:cNvCxnSpPr>
          <p:nvPr/>
        </p:nvCxnSpPr>
        <p:spPr>
          <a:xfrm>
            <a:off x="6418262" y="2636406"/>
            <a:ext cx="2106612" cy="8731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6223733-2CB2-96A1-F322-AAA15944662F}"/>
              </a:ext>
            </a:extLst>
          </p:cNvPr>
          <p:cNvCxnSpPr>
            <a:endCxn id="13" idx="2"/>
          </p:cNvCxnSpPr>
          <p:nvPr/>
        </p:nvCxnSpPr>
        <p:spPr>
          <a:xfrm>
            <a:off x="6705599" y="3442855"/>
            <a:ext cx="1828800" cy="228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A604E1-DBA3-D368-73CC-9CF01380B922}"/>
              </a:ext>
            </a:extLst>
          </p:cNvPr>
          <p:cNvCxnSpPr>
            <a:endCxn id="13" idx="3"/>
          </p:cNvCxnSpPr>
          <p:nvPr/>
        </p:nvCxnSpPr>
        <p:spPr>
          <a:xfrm flipV="1">
            <a:off x="6553200" y="3833381"/>
            <a:ext cx="2047875" cy="1428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0BA4383-8A78-F146-C35B-7DF2FE4607E8}"/>
              </a:ext>
            </a:extLst>
          </p:cNvPr>
          <p:cNvCxnSpPr>
            <a:endCxn id="13" idx="4"/>
          </p:cNvCxnSpPr>
          <p:nvPr/>
        </p:nvCxnSpPr>
        <p:spPr>
          <a:xfrm flipV="1">
            <a:off x="6324599" y="3900055"/>
            <a:ext cx="2438400" cy="762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BBC8F3-4897-7C71-29F2-8589661BB56C}"/>
              </a:ext>
            </a:extLst>
          </p:cNvPr>
          <p:cNvCxnSpPr>
            <a:endCxn id="8214" idx="1"/>
          </p:cNvCxnSpPr>
          <p:nvPr/>
        </p:nvCxnSpPr>
        <p:spPr>
          <a:xfrm flipV="1">
            <a:off x="3352799" y="2636406"/>
            <a:ext cx="2286000" cy="8731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D571838-8DB0-3846-132C-2A063C6DF155}"/>
              </a:ext>
            </a:extLst>
          </p:cNvPr>
          <p:cNvCxnSpPr>
            <a:stCxn id="17" idx="6"/>
          </p:cNvCxnSpPr>
          <p:nvPr/>
        </p:nvCxnSpPr>
        <p:spPr>
          <a:xfrm flipV="1">
            <a:off x="3428999" y="3442855"/>
            <a:ext cx="1676400" cy="228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BEFB668-14D9-DE37-6DB8-2D22FD125CB0}"/>
              </a:ext>
            </a:extLst>
          </p:cNvPr>
          <p:cNvCxnSpPr>
            <a:stCxn id="17" idx="5"/>
          </p:cNvCxnSpPr>
          <p:nvPr/>
        </p:nvCxnSpPr>
        <p:spPr>
          <a:xfrm rot="16200000" flipH="1">
            <a:off x="4314825" y="2880881"/>
            <a:ext cx="219075" cy="2124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2C3AEE5-32B5-3BE9-BA0F-3E7AA37463D6}"/>
              </a:ext>
            </a:extLst>
          </p:cNvPr>
          <p:cNvCxnSpPr>
            <a:stCxn id="17" idx="4"/>
          </p:cNvCxnSpPr>
          <p:nvPr/>
        </p:nvCxnSpPr>
        <p:spPr>
          <a:xfrm rot="16200000" flipH="1">
            <a:off x="4000499" y="3099955"/>
            <a:ext cx="762000" cy="23622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1" name="Content Placeholder 2">
            <a:extLst>
              <a:ext uri="{FF2B5EF4-FFF2-40B4-BE49-F238E27FC236}">
                <a16:creationId xmlns:a16="http://schemas.microsoft.com/office/drawing/2014/main" id="{6FB6BEAD-3B57-5F6F-1B0E-CF1D9421ADFD}"/>
              </a:ext>
            </a:extLst>
          </p:cNvPr>
          <p:cNvSpPr txBox="1">
            <a:spLocks/>
          </p:cNvSpPr>
          <p:nvPr/>
        </p:nvSpPr>
        <p:spPr>
          <a:xfrm>
            <a:off x="8610599" y="3519055"/>
            <a:ext cx="304800" cy="304800"/>
          </a:xfrm>
          <a:prstGeom prst="rect">
            <a:avLst/>
          </a:prstGeom>
          <a:solidFill>
            <a:schemeClr val="bg1"/>
          </a:solidFill>
        </p:spPr>
        <p:txBody>
          <a:bodyPr>
            <a:normAutofit fontScale="92500" lnSpcReduction="10000"/>
          </a:bodyPr>
          <a:lstStyle/>
          <a:p>
            <a:pPr marL="342900" indent="-342900">
              <a:spcBef>
                <a:spcPct val="20000"/>
              </a:spcBef>
              <a:defRPr/>
            </a:pPr>
            <a:r>
              <a:rPr lang="en-US" sz="1600" dirty="0"/>
              <a:t>J</a:t>
            </a:r>
          </a:p>
        </p:txBody>
      </p:sp>
      <p:sp>
        <p:nvSpPr>
          <p:cNvPr id="72" name="Content Placeholder 2">
            <a:extLst>
              <a:ext uri="{FF2B5EF4-FFF2-40B4-BE49-F238E27FC236}">
                <a16:creationId xmlns:a16="http://schemas.microsoft.com/office/drawing/2014/main" id="{4621727C-B31C-6B3D-1724-D76AA333F812}"/>
              </a:ext>
            </a:extLst>
          </p:cNvPr>
          <p:cNvSpPr txBox="1">
            <a:spLocks/>
          </p:cNvSpPr>
          <p:nvPr/>
        </p:nvSpPr>
        <p:spPr>
          <a:xfrm>
            <a:off x="3047999" y="3519055"/>
            <a:ext cx="304800" cy="304800"/>
          </a:xfrm>
          <a:prstGeom prst="rect">
            <a:avLst/>
          </a:prstGeom>
          <a:solidFill>
            <a:schemeClr val="bg1"/>
          </a:solidFill>
        </p:spPr>
        <p:txBody>
          <a:bodyPr>
            <a:normAutofit fontScale="92500" lnSpcReduction="10000"/>
          </a:bodyPr>
          <a:lstStyle/>
          <a:p>
            <a:pPr marL="342900" indent="-342900">
              <a:spcBef>
                <a:spcPct val="20000"/>
              </a:spcBef>
              <a:defRPr/>
            </a:pPr>
            <a:r>
              <a:rPr lang="en-US" sz="1600" dirty="0"/>
              <a:t>E</a:t>
            </a:r>
          </a:p>
        </p:txBody>
      </p:sp>
      <p:sp>
        <p:nvSpPr>
          <p:cNvPr id="75" name="Content Placeholder 2">
            <a:extLst>
              <a:ext uri="{FF2B5EF4-FFF2-40B4-BE49-F238E27FC236}">
                <a16:creationId xmlns:a16="http://schemas.microsoft.com/office/drawing/2014/main" id="{745E6548-B148-3820-A1C7-5699E95E168E}"/>
              </a:ext>
            </a:extLst>
          </p:cNvPr>
          <p:cNvSpPr txBox="1">
            <a:spLocks/>
          </p:cNvSpPr>
          <p:nvPr/>
        </p:nvSpPr>
        <p:spPr>
          <a:xfrm>
            <a:off x="6934199" y="4281055"/>
            <a:ext cx="304800" cy="228600"/>
          </a:xfrm>
          <a:prstGeom prst="rect">
            <a:avLst/>
          </a:prstGeom>
          <a:solidFill>
            <a:schemeClr val="bg1"/>
          </a:solidFill>
        </p:spPr>
        <p:txBody>
          <a:bodyPr>
            <a:normAutofit fontScale="62500" lnSpcReduction="20000"/>
          </a:bodyPr>
          <a:lstStyle/>
          <a:p>
            <a:pPr marL="342900" indent="-342900">
              <a:spcBef>
                <a:spcPct val="20000"/>
              </a:spcBef>
              <a:defRPr/>
            </a:pPr>
            <a:r>
              <a:rPr lang="en-US" sz="1600" dirty="0"/>
              <a:t>r4</a:t>
            </a:r>
          </a:p>
        </p:txBody>
      </p:sp>
      <p:sp>
        <p:nvSpPr>
          <p:cNvPr id="76" name="Content Placeholder 2">
            <a:extLst>
              <a:ext uri="{FF2B5EF4-FFF2-40B4-BE49-F238E27FC236}">
                <a16:creationId xmlns:a16="http://schemas.microsoft.com/office/drawing/2014/main" id="{717DE005-49F6-5A19-7045-93FD8E67EA75}"/>
              </a:ext>
            </a:extLst>
          </p:cNvPr>
          <p:cNvSpPr txBox="1">
            <a:spLocks/>
          </p:cNvSpPr>
          <p:nvPr/>
        </p:nvSpPr>
        <p:spPr>
          <a:xfrm>
            <a:off x="6934199" y="2452255"/>
            <a:ext cx="304800" cy="228600"/>
          </a:xfrm>
          <a:prstGeom prst="rect">
            <a:avLst/>
          </a:prstGeom>
          <a:solidFill>
            <a:schemeClr val="bg1"/>
          </a:solidFill>
        </p:spPr>
        <p:txBody>
          <a:bodyPr>
            <a:normAutofit fontScale="62500" lnSpcReduction="20000"/>
          </a:bodyPr>
          <a:lstStyle/>
          <a:p>
            <a:pPr marL="342900" indent="-342900">
              <a:spcBef>
                <a:spcPct val="20000"/>
              </a:spcBef>
              <a:defRPr/>
            </a:pPr>
            <a:r>
              <a:rPr lang="en-US" sz="1600" dirty="0"/>
              <a:t>r1</a:t>
            </a:r>
          </a:p>
        </p:txBody>
      </p:sp>
      <p:sp>
        <p:nvSpPr>
          <p:cNvPr id="77" name="Content Placeholder 2">
            <a:extLst>
              <a:ext uri="{FF2B5EF4-FFF2-40B4-BE49-F238E27FC236}">
                <a16:creationId xmlns:a16="http://schemas.microsoft.com/office/drawing/2014/main" id="{EA2AB4A0-E250-1432-E64E-13F0D9477084}"/>
              </a:ext>
            </a:extLst>
          </p:cNvPr>
          <p:cNvSpPr txBox="1">
            <a:spLocks/>
          </p:cNvSpPr>
          <p:nvPr/>
        </p:nvSpPr>
        <p:spPr>
          <a:xfrm>
            <a:off x="6934199" y="3747655"/>
            <a:ext cx="304800" cy="228600"/>
          </a:xfrm>
          <a:prstGeom prst="rect">
            <a:avLst/>
          </a:prstGeom>
          <a:solidFill>
            <a:schemeClr val="bg1"/>
          </a:solidFill>
        </p:spPr>
        <p:txBody>
          <a:bodyPr>
            <a:normAutofit fontScale="62500" lnSpcReduction="20000"/>
          </a:bodyPr>
          <a:lstStyle/>
          <a:p>
            <a:pPr marL="342900" indent="-342900">
              <a:spcBef>
                <a:spcPct val="20000"/>
              </a:spcBef>
              <a:defRPr/>
            </a:pPr>
            <a:r>
              <a:rPr lang="en-US" sz="1600" dirty="0"/>
              <a:t>r3</a:t>
            </a:r>
          </a:p>
        </p:txBody>
      </p:sp>
      <p:sp>
        <p:nvSpPr>
          <p:cNvPr id="78" name="Content Placeholder 2">
            <a:extLst>
              <a:ext uri="{FF2B5EF4-FFF2-40B4-BE49-F238E27FC236}">
                <a16:creationId xmlns:a16="http://schemas.microsoft.com/office/drawing/2014/main" id="{B6DFFB61-05EF-7149-74E1-AE23F5EFC92C}"/>
              </a:ext>
            </a:extLst>
          </p:cNvPr>
          <p:cNvSpPr txBox="1">
            <a:spLocks/>
          </p:cNvSpPr>
          <p:nvPr/>
        </p:nvSpPr>
        <p:spPr>
          <a:xfrm>
            <a:off x="6934199" y="3138055"/>
            <a:ext cx="304800" cy="228600"/>
          </a:xfrm>
          <a:prstGeom prst="rect">
            <a:avLst/>
          </a:prstGeom>
          <a:solidFill>
            <a:schemeClr val="bg1"/>
          </a:solidFill>
        </p:spPr>
        <p:txBody>
          <a:bodyPr>
            <a:normAutofit fontScale="62500" lnSpcReduction="20000"/>
          </a:bodyPr>
          <a:lstStyle/>
          <a:p>
            <a:pPr marL="342900" indent="-342900">
              <a:spcBef>
                <a:spcPct val="20000"/>
              </a:spcBef>
              <a:defRPr/>
            </a:pPr>
            <a:r>
              <a:rPr lang="en-US" sz="1600" dirty="0"/>
              <a:t>r2</a:t>
            </a:r>
          </a:p>
        </p:txBody>
      </p:sp>
      <p:sp>
        <p:nvSpPr>
          <p:cNvPr id="8214" name="TextBox 25">
            <a:extLst>
              <a:ext uri="{FF2B5EF4-FFF2-40B4-BE49-F238E27FC236}">
                <a16:creationId xmlns:a16="http://schemas.microsoft.com/office/drawing/2014/main" id="{9DFCECDE-BF02-1870-9419-18A9FA21DFB6}"/>
              </a:ext>
            </a:extLst>
          </p:cNvPr>
          <p:cNvSpPr txBox="1">
            <a:spLocks noChangeArrowheads="1"/>
          </p:cNvSpPr>
          <p:nvPr/>
        </p:nvSpPr>
        <p:spPr bwMode="auto">
          <a:xfrm>
            <a:off x="5638800" y="2452255"/>
            <a:ext cx="779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length</a:t>
            </a:r>
          </a:p>
        </p:txBody>
      </p:sp>
      <p:sp>
        <p:nvSpPr>
          <p:cNvPr id="8215" name="TextBox 26">
            <a:extLst>
              <a:ext uri="{FF2B5EF4-FFF2-40B4-BE49-F238E27FC236}">
                <a16:creationId xmlns:a16="http://schemas.microsoft.com/office/drawing/2014/main" id="{9DA9866F-556E-68FA-887C-F435FE41BECB}"/>
              </a:ext>
            </a:extLst>
          </p:cNvPr>
          <p:cNvSpPr txBox="1">
            <a:spLocks noChangeArrowheads="1"/>
          </p:cNvSpPr>
          <p:nvPr/>
        </p:nvSpPr>
        <p:spPr bwMode="auto">
          <a:xfrm>
            <a:off x="5181600" y="3214255"/>
            <a:ext cx="1547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Circumference</a:t>
            </a:r>
          </a:p>
        </p:txBody>
      </p:sp>
      <p:sp>
        <p:nvSpPr>
          <p:cNvPr id="8216" name="TextBox 49">
            <a:extLst>
              <a:ext uri="{FF2B5EF4-FFF2-40B4-BE49-F238E27FC236}">
                <a16:creationId xmlns:a16="http://schemas.microsoft.com/office/drawing/2014/main" id="{F042238E-BB12-8454-B384-277A736284D6}"/>
              </a:ext>
            </a:extLst>
          </p:cNvPr>
          <p:cNvSpPr txBox="1">
            <a:spLocks noChangeArrowheads="1"/>
          </p:cNvSpPr>
          <p:nvPr/>
        </p:nvSpPr>
        <p:spPr bwMode="auto">
          <a:xfrm>
            <a:off x="5562600" y="3823855"/>
            <a:ext cx="822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weight</a:t>
            </a:r>
          </a:p>
        </p:txBody>
      </p:sp>
      <p:sp>
        <p:nvSpPr>
          <p:cNvPr id="8217" name="TextBox 50">
            <a:extLst>
              <a:ext uri="{FF2B5EF4-FFF2-40B4-BE49-F238E27FC236}">
                <a16:creationId xmlns:a16="http://schemas.microsoft.com/office/drawing/2014/main" id="{E566ADA1-FB99-BBCB-F3BC-45B3E90CE0B0}"/>
              </a:ext>
            </a:extLst>
          </p:cNvPr>
          <p:cNvSpPr txBox="1">
            <a:spLocks noChangeArrowheads="1"/>
          </p:cNvSpPr>
          <p:nvPr/>
        </p:nvSpPr>
        <p:spPr bwMode="auto">
          <a:xfrm>
            <a:off x="5791199" y="4509655"/>
            <a:ext cx="471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err="1"/>
              <a:t>etc</a:t>
            </a:r>
            <a:endParaRPr lang="en-US" altLang="en-US" sz="1800" dirty="0"/>
          </a:p>
        </p:txBody>
      </p:sp>
      <p:sp>
        <p:nvSpPr>
          <p:cNvPr id="8218" name="TextBox 53">
            <a:extLst>
              <a:ext uri="{FF2B5EF4-FFF2-40B4-BE49-F238E27FC236}">
                <a16:creationId xmlns:a16="http://schemas.microsoft.com/office/drawing/2014/main" id="{46D6B7FC-08B1-AB0D-854D-C77AE78C3AAA}"/>
              </a:ext>
            </a:extLst>
          </p:cNvPr>
          <p:cNvSpPr txBox="1">
            <a:spLocks noChangeArrowheads="1"/>
          </p:cNvSpPr>
          <p:nvPr/>
        </p:nvSpPr>
        <p:spPr bwMode="auto">
          <a:xfrm>
            <a:off x="6934199" y="2001836"/>
            <a:ext cx="944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t>Weights</a:t>
            </a:r>
          </a:p>
        </p:txBody>
      </p:sp>
      <p:sp>
        <p:nvSpPr>
          <p:cNvPr id="2" name="TextBox 1">
            <a:extLst>
              <a:ext uri="{FF2B5EF4-FFF2-40B4-BE49-F238E27FC236}">
                <a16:creationId xmlns:a16="http://schemas.microsoft.com/office/drawing/2014/main" id="{CA118740-D12E-C2C4-AEA0-63FD1EEBB3AA}"/>
              </a:ext>
            </a:extLst>
          </p:cNvPr>
          <p:cNvSpPr txBox="1"/>
          <p:nvPr/>
        </p:nvSpPr>
        <p:spPr>
          <a:xfrm>
            <a:off x="1262270" y="5029200"/>
            <a:ext cx="10038521" cy="1384995"/>
          </a:xfrm>
          <a:prstGeom prst="rect">
            <a:avLst/>
          </a:prstGeom>
          <a:noFill/>
        </p:spPr>
        <p:txBody>
          <a:bodyPr wrap="square" rtlCol="0">
            <a:spAutoFit/>
          </a:bodyPr>
          <a:lstStyle/>
          <a:p>
            <a:r>
              <a:rPr lang="en-US" sz="2800" dirty="0"/>
              <a:t>Wallace in 1923 had no </a:t>
            </a:r>
            <a:r>
              <a:rPr lang="en-US" sz="2800" dirty="0" err="1"/>
              <a:t>Brunswik</a:t>
            </a:r>
            <a:r>
              <a:rPr lang="en-US" sz="2800" dirty="0"/>
              <a:t> Lens Model Equation </a:t>
            </a:r>
          </a:p>
          <a:p>
            <a:r>
              <a:rPr lang="en-US" sz="2800" dirty="0"/>
              <a:t>	(</a:t>
            </a:r>
            <a:r>
              <a:rPr lang="en-US" sz="2800" dirty="0" err="1"/>
              <a:t>Brunswik</a:t>
            </a:r>
            <a:r>
              <a:rPr lang="en-US" sz="2800" dirty="0"/>
              <a:t> was 20 years old, Hammond 6).</a:t>
            </a:r>
          </a:p>
          <a:p>
            <a:r>
              <a:rPr lang="en-US" sz="2800" dirty="0"/>
              <a:t>But compared judges’ weights with actual weights.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41C2-B8A4-AC57-0CF9-D6D009204681}"/>
              </a:ext>
            </a:extLst>
          </p:cNvPr>
          <p:cNvSpPr>
            <a:spLocks noGrp="1"/>
          </p:cNvSpPr>
          <p:nvPr>
            <p:ph type="title"/>
          </p:nvPr>
        </p:nvSpPr>
        <p:spPr>
          <a:xfrm>
            <a:off x="1235363" y="500062"/>
            <a:ext cx="9386455" cy="1325563"/>
          </a:xfrm>
        </p:spPr>
        <p:txBody>
          <a:bodyPr rtlCol="0">
            <a:normAutofit fontScale="90000"/>
          </a:bodyPr>
          <a:lstStyle/>
          <a:p>
            <a:pPr>
              <a:defRPr/>
            </a:pPr>
            <a:r>
              <a:rPr lang="en-US" dirty="0"/>
              <a:t>Relative Weights (sum to 100) for predicting a corn field crop’s yield/acre.</a:t>
            </a:r>
            <a:br>
              <a:rPr lang="en-US" dirty="0"/>
            </a:br>
            <a:endParaRPr lang="en-US" dirty="0"/>
          </a:p>
        </p:txBody>
      </p:sp>
      <p:sp>
        <p:nvSpPr>
          <p:cNvPr id="3" name="Content Placeholder 2">
            <a:extLst>
              <a:ext uri="{FF2B5EF4-FFF2-40B4-BE49-F238E27FC236}">
                <a16:creationId xmlns:a16="http://schemas.microsoft.com/office/drawing/2014/main" id="{F1C32333-9B78-EF08-5592-C05D1DF73594}"/>
              </a:ext>
            </a:extLst>
          </p:cNvPr>
          <p:cNvSpPr>
            <a:spLocks noGrp="1"/>
          </p:cNvSpPr>
          <p:nvPr>
            <p:ph idx="1"/>
          </p:nvPr>
        </p:nvSpPr>
        <p:spPr/>
        <p:txBody>
          <a:bodyPr rtlCol="0">
            <a:normAutofit/>
          </a:bodyPr>
          <a:lstStyle/>
          <a:p>
            <a:pPr lvl="1">
              <a:buNone/>
              <a:defRPr/>
            </a:pPr>
            <a:endParaRPr lang="en-US" dirty="0"/>
          </a:p>
          <a:p>
            <a:pPr lvl="1">
              <a:buNone/>
              <a:defRPr/>
            </a:pPr>
            <a:r>
              <a:rPr lang="en-US" dirty="0"/>
              <a:t>				Corn judges		Actual yield</a:t>
            </a:r>
          </a:p>
          <a:p>
            <a:pPr lvl="1">
              <a:buNone/>
              <a:defRPr/>
            </a:pPr>
            <a:r>
              <a:rPr lang="en-US" dirty="0"/>
              <a:t>Length			42		  8</a:t>
            </a:r>
          </a:p>
          <a:p>
            <a:pPr lvl="1">
              <a:buNone/>
              <a:defRPr/>
            </a:pPr>
            <a:r>
              <a:rPr lang="en-US" dirty="0"/>
              <a:t>Circumference		14		10</a:t>
            </a:r>
          </a:p>
          <a:p>
            <a:pPr lvl="1">
              <a:buNone/>
              <a:defRPr/>
            </a:pPr>
            <a:r>
              <a:rPr lang="en-US" dirty="0"/>
              <a:t>Wt of Kernel		18		50</a:t>
            </a:r>
          </a:p>
          <a:p>
            <a:pPr lvl="1">
              <a:buNone/>
              <a:defRPr/>
            </a:pPr>
            <a:r>
              <a:rPr lang="en-US" dirty="0"/>
              <a:t>Filling at tip		13		18</a:t>
            </a:r>
          </a:p>
          <a:p>
            <a:pPr lvl="1">
              <a:buNone/>
              <a:defRPr/>
            </a:pPr>
            <a:r>
              <a:rPr lang="en-US" dirty="0"/>
              <a:t>Blistering			  6		  9</a:t>
            </a:r>
          </a:p>
          <a:p>
            <a:pPr lvl="1">
              <a:buNone/>
              <a:defRPr/>
            </a:pPr>
            <a:r>
              <a:rPr lang="en-US" dirty="0"/>
              <a:t>Starchiness		  </a:t>
            </a:r>
            <a:r>
              <a:rPr lang="en-US" u="sng" dirty="0"/>
              <a:t>6</a:t>
            </a:r>
            <a:r>
              <a:rPr lang="en-US" dirty="0"/>
              <a:t>		 </a:t>
            </a:r>
            <a:r>
              <a:rPr lang="en-US" u="sng" dirty="0"/>
              <a:t> 5</a:t>
            </a:r>
          </a:p>
          <a:p>
            <a:pPr lvl="1">
              <a:buNone/>
              <a:defRPr/>
            </a:pPr>
            <a:r>
              <a:rPr lang="en-US" dirty="0"/>
              <a:t>					100		100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1846-849B-9433-50A1-4A4718C9E70E}"/>
              </a:ext>
            </a:extLst>
          </p:cNvPr>
          <p:cNvSpPr>
            <a:spLocks noGrp="1"/>
          </p:cNvSpPr>
          <p:nvPr>
            <p:ph type="title"/>
          </p:nvPr>
        </p:nvSpPr>
        <p:spPr/>
        <p:txBody>
          <a:bodyPr/>
          <a:lstStyle/>
          <a:p>
            <a:r>
              <a:rPr lang="en-US" dirty="0"/>
              <a:t>Outline of Bob’s part of short course.</a:t>
            </a:r>
          </a:p>
        </p:txBody>
      </p:sp>
      <p:sp>
        <p:nvSpPr>
          <p:cNvPr id="3" name="Content Placeholder 2">
            <a:extLst>
              <a:ext uri="{FF2B5EF4-FFF2-40B4-BE49-F238E27FC236}">
                <a16:creationId xmlns:a16="http://schemas.microsoft.com/office/drawing/2014/main" id="{571055AF-3925-1A20-98EB-CA4FC401DE8F}"/>
              </a:ext>
            </a:extLst>
          </p:cNvPr>
          <p:cNvSpPr>
            <a:spLocks noGrp="1"/>
          </p:cNvSpPr>
          <p:nvPr>
            <p:ph idx="1"/>
          </p:nvPr>
        </p:nvSpPr>
        <p:spPr>
          <a:xfrm>
            <a:off x="477982" y="1862570"/>
            <a:ext cx="7243618" cy="4351338"/>
          </a:xfrm>
        </p:spPr>
        <p:txBody>
          <a:bodyPr>
            <a:normAutofit fontScale="92500" lnSpcReduction="10000"/>
          </a:bodyPr>
          <a:lstStyle/>
          <a:p>
            <a:r>
              <a:rPr lang="en-US" dirty="0"/>
              <a:t>A series of graphs, adding </a:t>
            </a:r>
            <a:r>
              <a:rPr lang="en-US" dirty="0" err="1"/>
              <a:t>r</a:t>
            </a:r>
            <a:r>
              <a:rPr lang="en-US" baseline="-25000" dirty="0" err="1"/>
              <a:t>a</a:t>
            </a:r>
            <a:r>
              <a:rPr lang="en-US" dirty="0"/>
              <a:t> and the linear model predictions, </a:t>
            </a:r>
          </a:p>
          <a:p>
            <a:pPr lvl="1"/>
            <a:r>
              <a:rPr lang="en-US" dirty="0"/>
              <a:t>Building up to the lens model graph and equation                                                 							</a:t>
            </a:r>
            <a:r>
              <a:rPr lang="en-US" dirty="0">
                <a:sym typeface="Wingdings" panose="05000000000000000000" pitchFamily="2" charset="2"/>
              </a:rPr>
              <a:t></a:t>
            </a:r>
            <a:endParaRPr lang="en-US" dirty="0"/>
          </a:p>
          <a:p>
            <a:endParaRPr lang="en-US" dirty="0"/>
          </a:p>
          <a:p>
            <a:r>
              <a:rPr lang="en-US" dirty="0"/>
              <a:t>Multiple clinical examples</a:t>
            </a:r>
          </a:p>
          <a:p>
            <a:r>
              <a:rPr lang="en-US" dirty="0"/>
              <a:t>Described past research, his and others’</a:t>
            </a:r>
          </a:p>
          <a:p>
            <a:r>
              <a:rPr lang="en-US" dirty="0"/>
              <a:t>Stepped through “how to do a study”</a:t>
            </a:r>
          </a:p>
          <a:p>
            <a:r>
              <a:rPr lang="en-US" dirty="0"/>
              <a:t>A workshop where attendees design a study,  collect data, analyze it with a linear model, compare weights to a published standard. </a:t>
            </a:r>
          </a:p>
        </p:txBody>
      </p:sp>
      <p:pic>
        <p:nvPicPr>
          <p:cNvPr id="5" name="Picture 4">
            <a:extLst>
              <a:ext uri="{FF2B5EF4-FFF2-40B4-BE49-F238E27FC236}">
                <a16:creationId xmlns:a16="http://schemas.microsoft.com/office/drawing/2014/main" id="{710CF2D7-57C0-A639-4A6B-4A491D626FD5}"/>
              </a:ext>
            </a:extLst>
          </p:cNvPr>
          <p:cNvPicPr>
            <a:picLocks noChangeAspect="1"/>
          </p:cNvPicPr>
          <p:nvPr/>
        </p:nvPicPr>
        <p:blipFill>
          <a:blip r:embed="rId3"/>
          <a:stretch>
            <a:fillRect/>
          </a:stretch>
        </p:blipFill>
        <p:spPr>
          <a:xfrm>
            <a:off x="7721600" y="1973990"/>
            <a:ext cx="3872674" cy="3258148"/>
          </a:xfrm>
          <a:prstGeom prst="rect">
            <a:avLst/>
          </a:prstGeom>
        </p:spPr>
      </p:pic>
    </p:spTree>
    <p:extLst>
      <p:ext uri="{BB962C8B-B14F-4D97-AF65-F5344CB8AC3E}">
        <p14:creationId xmlns:p14="http://schemas.microsoft.com/office/powerpoint/2010/main" val="3824865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F6CEA-3E93-4E2B-0B81-CCBF9D70E9F3}"/>
              </a:ext>
            </a:extLst>
          </p:cNvPr>
          <p:cNvSpPr>
            <a:spLocks noGrp="1"/>
          </p:cNvSpPr>
          <p:nvPr>
            <p:ph type="title"/>
          </p:nvPr>
        </p:nvSpPr>
        <p:spPr/>
        <p:txBody>
          <a:bodyPr rtlCol="0">
            <a:normAutofit fontScale="90000"/>
          </a:bodyPr>
          <a:lstStyle/>
          <a:p>
            <a:pPr>
              <a:defRPr/>
            </a:pPr>
            <a:r>
              <a:rPr lang="en-US" dirty="0"/>
              <a:t>He emphasized the advantages of the Lens Model</a:t>
            </a:r>
            <a:br>
              <a:rPr lang="en-US" dirty="0"/>
            </a:br>
            <a:r>
              <a:rPr lang="en-US" sz="3600" dirty="0"/>
              <a:t>a.k.a. Policy Capturing, Judgment Analysis</a:t>
            </a:r>
            <a:endParaRPr lang="en-US" dirty="0"/>
          </a:p>
        </p:txBody>
      </p:sp>
      <p:sp>
        <p:nvSpPr>
          <p:cNvPr id="3" name="Content Placeholder 2">
            <a:extLst>
              <a:ext uri="{FF2B5EF4-FFF2-40B4-BE49-F238E27FC236}">
                <a16:creationId xmlns:a16="http://schemas.microsoft.com/office/drawing/2014/main" id="{F51FD229-B18D-9697-6CED-B69649A8A6CB}"/>
              </a:ext>
            </a:extLst>
          </p:cNvPr>
          <p:cNvSpPr>
            <a:spLocks noGrp="1"/>
          </p:cNvSpPr>
          <p:nvPr>
            <p:ph idx="1"/>
          </p:nvPr>
        </p:nvSpPr>
        <p:spPr/>
        <p:txBody>
          <a:bodyPr rtlCol="0">
            <a:normAutofit lnSpcReduction="10000"/>
          </a:bodyPr>
          <a:lstStyle/>
          <a:p>
            <a:pPr>
              <a:defRPr/>
            </a:pPr>
            <a:r>
              <a:rPr lang="en-US" dirty="0"/>
              <a:t>Lens model equation --  can decompose elements affecting accuracy (achievement)</a:t>
            </a:r>
          </a:p>
          <a:p>
            <a:pPr>
              <a:defRPr/>
            </a:pPr>
            <a:r>
              <a:rPr lang="en-US" dirty="0"/>
              <a:t>Can accurately predict an individual’s future decisions</a:t>
            </a:r>
          </a:p>
          <a:p>
            <a:pPr>
              <a:defRPr/>
            </a:pPr>
            <a:r>
              <a:rPr lang="en-US" dirty="0"/>
              <a:t>Creates a model of decisions or judgments</a:t>
            </a:r>
          </a:p>
          <a:p>
            <a:pPr>
              <a:defRPr/>
            </a:pPr>
            <a:r>
              <a:rPr lang="en-US" dirty="0"/>
              <a:t>Can study interactions among cues</a:t>
            </a:r>
          </a:p>
          <a:p>
            <a:pPr>
              <a:defRPr/>
            </a:pPr>
            <a:r>
              <a:rPr lang="en-US" dirty="0"/>
              <a:t>Can describe policies of individuals</a:t>
            </a:r>
          </a:p>
          <a:p>
            <a:pPr>
              <a:defRPr/>
            </a:pPr>
            <a:r>
              <a:rPr lang="en-US" dirty="0"/>
              <a:t>Uses explicit values of cues, not abstract</a:t>
            </a:r>
          </a:p>
          <a:p>
            <a:pPr>
              <a:defRPr/>
            </a:pPr>
            <a:r>
              <a:rPr lang="en-US" dirty="0"/>
              <a:t>Models trade-offs</a:t>
            </a:r>
          </a:p>
          <a:p>
            <a:pPr>
              <a:defRPr/>
            </a:pPr>
            <a:r>
              <a:rPr lang="en-US" dirty="0"/>
              <a:t>Measures accuracy, consistency and calibration</a:t>
            </a: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F6CEA-3E93-4E2B-0B81-CCBF9D70E9F3}"/>
              </a:ext>
            </a:extLst>
          </p:cNvPr>
          <p:cNvSpPr>
            <a:spLocks noGrp="1"/>
          </p:cNvSpPr>
          <p:nvPr>
            <p:ph type="title"/>
          </p:nvPr>
        </p:nvSpPr>
        <p:spPr/>
        <p:txBody>
          <a:bodyPr rtlCol="0">
            <a:normAutofit fontScale="90000"/>
          </a:bodyPr>
          <a:lstStyle/>
          <a:p>
            <a:pPr>
              <a:defRPr/>
            </a:pPr>
            <a:r>
              <a:rPr lang="en-US" dirty="0"/>
              <a:t>He emphasized the advantages of the Lens Model</a:t>
            </a:r>
            <a:br>
              <a:rPr lang="en-US" dirty="0"/>
            </a:br>
            <a:r>
              <a:rPr lang="en-US" sz="3600" dirty="0">
                <a:solidFill>
                  <a:srgbClr val="FF0000"/>
                </a:solidFill>
              </a:rPr>
              <a:t>a.k.a. Policy Capturing, Judgment Analysis</a:t>
            </a:r>
            <a:endParaRPr lang="en-US" dirty="0">
              <a:solidFill>
                <a:srgbClr val="FF0000"/>
              </a:solidFill>
            </a:endParaRPr>
          </a:p>
        </p:txBody>
      </p:sp>
      <p:sp>
        <p:nvSpPr>
          <p:cNvPr id="3" name="Content Placeholder 2">
            <a:extLst>
              <a:ext uri="{FF2B5EF4-FFF2-40B4-BE49-F238E27FC236}">
                <a16:creationId xmlns:a16="http://schemas.microsoft.com/office/drawing/2014/main" id="{F51FD229-B18D-9697-6CED-B69649A8A6CB}"/>
              </a:ext>
            </a:extLst>
          </p:cNvPr>
          <p:cNvSpPr>
            <a:spLocks noGrp="1"/>
          </p:cNvSpPr>
          <p:nvPr>
            <p:ph idx="1"/>
          </p:nvPr>
        </p:nvSpPr>
        <p:spPr/>
        <p:txBody>
          <a:bodyPr rtlCol="0">
            <a:normAutofit fontScale="85000" lnSpcReduction="20000"/>
          </a:bodyPr>
          <a:lstStyle/>
          <a:p>
            <a:pPr>
              <a:defRPr/>
            </a:pPr>
            <a:r>
              <a:rPr lang="en-US" dirty="0">
                <a:solidFill>
                  <a:srgbClr val="FF0000"/>
                </a:solidFill>
              </a:rPr>
              <a:t>Note that he defines “Lens Model” broadly – “policy capturing” produces only the model of the judge, no lens, no lens model equation. </a:t>
            </a:r>
          </a:p>
          <a:p>
            <a:pPr marL="0" indent="0">
              <a:buNone/>
              <a:defRPr/>
            </a:pPr>
            <a:endParaRPr lang="en-US" dirty="0"/>
          </a:p>
          <a:p>
            <a:pPr>
              <a:defRPr/>
            </a:pPr>
            <a:r>
              <a:rPr lang="en-US" dirty="0"/>
              <a:t>Lens model equation --  can decompose elements affecting accuracy (achievement)</a:t>
            </a:r>
          </a:p>
          <a:p>
            <a:pPr>
              <a:defRPr/>
            </a:pPr>
            <a:r>
              <a:rPr lang="en-US" dirty="0"/>
              <a:t>Can accurately predict an individual’s future decisions</a:t>
            </a:r>
          </a:p>
          <a:p>
            <a:pPr>
              <a:defRPr/>
            </a:pPr>
            <a:r>
              <a:rPr lang="en-US" dirty="0"/>
              <a:t>Creates a model of decisions or judgments</a:t>
            </a:r>
          </a:p>
          <a:p>
            <a:pPr>
              <a:defRPr/>
            </a:pPr>
            <a:r>
              <a:rPr lang="en-US" dirty="0"/>
              <a:t>Can study interactions among cues</a:t>
            </a:r>
          </a:p>
          <a:p>
            <a:pPr>
              <a:defRPr/>
            </a:pPr>
            <a:r>
              <a:rPr lang="en-US" dirty="0"/>
              <a:t>Can describe policies of individuals</a:t>
            </a:r>
          </a:p>
          <a:p>
            <a:pPr>
              <a:defRPr/>
            </a:pPr>
            <a:r>
              <a:rPr lang="en-US" dirty="0"/>
              <a:t>Uses explicit values of cues, not abstract</a:t>
            </a:r>
          </a:p>
          <a:p>
            <a:pPr>
              <a:defRPr/>
            </a:pPr>
            <a:r>
              <a:rPr lang="en-US" dirty="0"/>
              <a:t>Models trade-offs</a:t>
            </a:r>
          </a:p>
          <a:p>
            <a:pPr>
              <a:defRPr/>
            </a:pPr>
            <a:r>
              <a:rPr lang="en-US" dirty="0"/>
              <a:t>Measures accuracy, consistency and </a:t>
            </a:r>
            <a:r>
              <a:rPr lang="en-US" dirty="0">
                <a:solidFill>
                  <a:srgbClr val="FF0000"/>
                </a:solidFill>
              </a:rPr>
              <a:t>calibration</a:t>
            </a:r>
          </a:p>
          <a:p>
            <a:pPr>
              <a:defRPr/>
            </a:pPr>
            <a:endParaRPr lang="en-US" dirty="0"/>
          </a:p>
        </p:txBody>
      </p:sp>
    </p:spTree>
    <p:extLst>
      <p:ext uri="{BB962C8B-B14F-4D97-AF65-F5344CB8AC3E}">
        <p14:creationId xmlns:p14="http://schemas.microsoft.com/office/powerpoint/2010/main" val="2489309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1872</Words>
  <Application>Microsoft Office PowerPoint</Application>
  <PresentationFormat>Widescreen</PresentationFormat>
  <Paragraphs>189</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Bob Wigton’s Teaching about Brunswikian Research</vt:lpstr>
      <vt:lpstr>To Promoting Brunswik’s Theory and Method Broadly</vt:lpstr>
      <vt:lpstr>Bob Wigton was an early member of SMDM</vt:lpstr>
      <vt:lpstr>Bob’s Teaching at SMDM.</vt:lpstr>
      <vt:lpstr>Bob started with this lens representation of Henry Wallace’s 1923 study. “What’s on the Corn Judge’s Mind?”</vt:lpstr>
      <vt:lpstr>Relative Weights (sum to 100) for predicting a corn field crop’s yield/acre. </vt:lpstr>
      <vt:lpstr>Outline of Bob’s part of short course.</vt:lpstr>
      <vt:lpstr>He emphasized the advantages of the Lens Model a.k.a. Policy Capturing, Judgment Analysis</vt:lpstr>
      <vt:lpstr>He emphasized the advantages of the Lens Model a.k.a. Policy Capturing, Judgment Analysis</vt:lpstr>
      <vt:lpstr>He discussed each of these aspects of judgment study methodology in some detail. </vt:lpstr>
      <vt:lpstr>Bob Presented Many Analysis Options</vt:lpstr>
      <vt:lpstr> </vt:lpstr>
      <vt:lpstr>How to Analyze a Lens Model Study (4)</vt:lpstr>
      <vt:lpstr>Bob’s Approach to Teaching Brunswik Methodology was practical.</vt:lpstr>
      <vt:lpstr>PowerPoint Presentation</vt:lpstr>
      <vt:lpstr>More Benefits for Brunswik Lens Model Analysis by Other than Professional Brunswikians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Bob Wigton’s Teaching about Brunswikian Research</dc:title>
  <dc:creator>Robert Hamm</dc:creator>
  <cp:lastModifiedBy>Robert Hamm</cp:lastModifiedBy>
  <cp:revision>18</cp:revision>
  <cp:lastPrinted>2022-12-07T22:58:31Z</cp:lastPrinted>
  <dcterms:created xsi:type="dcterms:W3CDTF">2022-12-06T23:21:03Z</dcterms:created>
  <dcterms:modified xsi:type="dcterms:W3CDTF">2022-12-08T16:22:01Z</dcterms:modified>
</cp:coreProperties>
</file>